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48" r:id="rId1"/>
    <p:sldMasterId id="2147483649" r:id="rId2"/>
    <p:sldMasterId id="2147483650" r:id="rId3"/>
    <p:sldMasterId id="2147483684" r:id="rId4"/>
  </p:sldMasterIdLst>
  <p:notesMasterIdLst>
    <p:notesMasterId r:id="rId34"/>
  </p:notesMasterIdLst>
  <p:handoutMasterIdLst>
    <p:handoutMasterId r:id="rId35"/>
  </p:handoutMasterIdLst>
  <p:sldIdLst>
    <p:sldId id="256" r:id="rId5"/>
    <p:sldId id="268" r:id="rId6"/>
    <p:sldId id="269" r:id="rId7"/>
    <p:sldId id="257" r:id="rId8"/>
    <p:sldId id="258" r:id="rId9"/>
    <p:sldId id="259" r:id="rId10"/>
    <p:sldId id="260" r:id="rId11"/>
    <p:sldId id="261" r:id="rId12"/>
    <p:sldId id="267" r:id="rId13"/>
    <p:sldId id="262" r:id="rId14"/>
    <p:sldId id="263" r:id="rId15"/>
    <p:sldId id="264" r:id="rId16"/>
    <p:sldId id="266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1pPr>
    <a:lvl2pPr marL="2286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2pPr>
    <a:lvl3pPr marL="4572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3pPr>
    <a:lvl4pPr marL="6858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4pPr>
    <a:lvl5pPr marL="9144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5pPr>
    <a:lvl6pPr marL="2286000" algn="l" defTabSz="4572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6pPr>
    <a:lvl7pPr marL="2743200" algn="l" defTabSz="4572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7pPr>
    <a:lvl8pPr marL="3200400" algn="l" defTabSz="4572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8pPr>
    <a:lvl9pPr marL="3657600" algn="l" defTabSz="4572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B55AB-671A-E74E-8A3B-2004BF8D8F94}" type="datetimeFigureOut">
              <a:rPr lang="en-US" smtClean="0"/>
              <a:pPr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944F1-F0F3-DC40-9F30-A7614D8C0E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23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4098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Noteworthy Bold" charset="0"/>
              </a:rPr>
              <a:t>Click to edit Master text styles</a:t>
            </a:r>
          </a:p>
          <a:p>
            <a:pPr lvl="1"/>
            <a:r>
              <a:rPr lang="en-US">
                <a:sym typeface="Noteworthy Bold" charset="0"/>
              </a:rPr>
              <a:t>Second level</a:t>
            </a:r>
          </a:p>
          <a:p>
            <a:pPr lvl="2"/>
            <a:r>
              <a:rPr lang="en-US">
                <a:sym typeface="Noteworthy Bold" charset="0"/>
              </a:rPr>
              <a:t>Third level</a:t>
            </a:r>
          </a:p>
          <a:p>
            <a:pPr lvl="3"/>
            <a:r>
              <a:rPr lang="en-US">
                <a:sym typeface="Noteworthy Bold" charset="0"/>
              </a:rPr>
              <a:t>Fourth level</a:t>
            </a:r>
          </a:p>
          <a:p>
            <a:pPr lvl="4"/>
            <a:r>
              <a:rPr lang="en-US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95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2286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4572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6858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914400" algn="l" defTabSz="457200" rtl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Working backwards</a:t>
            </a:r>
            <a:r>
              <a:rPr lang="en-US" baseline="0" dirty="0" smtClean="0"/>
              <a:t> from the goal of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 study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about the process of dealing with communication than the actual content of what is taught: knowledge goes in, some stays, some goes away, as </a:t>
            </a:r>
            <a:r>
              <a:rPr lang="en-US" baseline="0" dirty="0" err="1" smtClean="0"/>
              <a:t>u</a:t>
            </a:r>
            <a:r>
              <a:rPr lang="en-US" baseline="0" dirty="0" smtClean="0"/>
              <a:t> will know, but you retain your knowledge of how you got the knowledge in in the first place. </a:t>
            </a:r>
            <a:r>
              <a:rPr lang="en-US" baseline="0" dirty="0" err="1" smtClean="0"/>
              <a:t>Uni</a:t>
            </a:r>
            <a:r>
              <a:rPr lang="en-US" baseline="0" dirty="0" smtClean="0"/>
              <a:t> has a relevance beyond the the professional/vocational</a:t>
            </a:r>
          </a:p>
          <a:p>
            <a:endParaRPr lang="en-US" baseline="0" dirty="0" smtClean="0"/>
          </a:p>
          <a:p>
            <a:r>
              <a:rPr lang="en-US" baseline="0" dirty="0" smtClean="0"/>
              <a:t>Planning, Critical thinking, researching, </a:t>
            </a:r>
            <a:r>
              <a:rPr lang="en-US" baseline="0" dirty="0" err="1" smtClean="0"/>
              <a:t>analysing</a:t>
            </a:r>
            <a:r>
              <a:rPr lang="en-US" baseline="0" dirty="0" smtClean="0"/>
              <a:t> research materials, </a:t>
            </a:r>
            <a:r>
              <a:rPr lang="en-US" baseline="0" dirty="0" err="1" smtClean="0"/>
              <a:t>organising</a:t>
            </a:r>
            <a:r>
              <a:rPr lang="en-US" baseline="0" dirty="0" smtClean="0"/>
              <a:t> argument/materials, presenting argument/materials. Orally or textually, writing, editing, technology of presentation. </a:t>
            </a:r>
          </a:p>
          <a:p>
            <a:r>
              <a:rPr lang="en-US" baseline="0" dirty="0" smtClean="0"/>
              <a:t>Many of these skills transferable from skill, so students are honing them from a young age</a:t>
            </a:r>
          </a:p>
          <a:p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fresh, still steaming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7659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7659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075"/>
            <a:ext cx="2057400" cy="6034088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075"/>
            <a:ext cx="60198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2288" y="5367338"/>
            <a:ext cx="2667000" cy="1490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5367338"/>
            <a:ext cx="2667000" cy="1490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07088" y="3086100"/>
            <a:ext cx="1371600" cy="37719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2288" y="3086100"/>
            <a:ext cx="3962400" cy="37719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5259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/>
          </p:cNvSpPr>
          <p:nvPr>
            <p:ph type="title"/>
          </p:nvPr>
        </p:nvSpPr>
        <p:spPr bwMode="auto">
          <a:xfrm>
            <a:off x="457200" y="92075"/>
            <a:ext cx="8229600" cy="150653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598613"/>
            <a:ext cx="8229600" cy="5259387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1pPr>
      <a:lvl2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2pPr>
      <a:lvl3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3pPr>
      <a:lvl4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4pPr>
      <a:lvl5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5pPr>
      <a:lvl6pPr marL="4572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9144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13716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18288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/>
          </p:cNvSpPr>
          <p:nvPr>
            <p:ph type="title"/>
          </p:nvPr>
        </p:nvSpPr>
        <p:spPr bwMode="auto">
          <a:xfrm>
            <a:off x="457200" y="92075"/>
            <a:ext cx="8229600" cy="1508125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1pPr>
      <a:lvl2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2pPr>
      <a:lvl3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3pPr>
      <a:lvl4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4pPr>
      <a:lvl5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5pPr>
      <a:lvl6pPr marL="4572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9144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13716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18288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/>
          </p:cNvSpPr>
          <p:nvPr>
            <p:ph type="title"/>
          </p:nvPr>
        </p:nvSpPr>
        <p:spPr bwMode="auto">
          <a:xfrm>
            <a:off x="1792288" y="3086100"/>
            <a:ext cx="5486400" cy="228123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/>
          </p:cNvSpPr>
          <p:nvPr>
            <p:ph type="body" idx="1"/>
          </p:nvPr>
        </p:nvSpPr>
        <p:spPr bwMode="auto">
          <a:xfrm>
            <a:off x="1792288" y="5367338"/>
            <a:ext cx="5486400" cy="1490662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+mj-lt"/>
          <a:ea typeface="+mj-ea"/>
          <a:cs typeface="+mj-cs"/>
          <a:sym typeface="Helvetica" charset="0"/>
        </a:defRPr>
      </a:lvl1pPr>
      <a:lvl2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1pPr>
      <a:lvl2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2pPr>
      <a:lvl3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3pPr>
      <a:lvl4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4pPr>
      <a:lvl5pPr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5pPr>
      <a:lvl6pPr marL="4572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9144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13716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1828800" algn="ctr" defTabSz="457200" rtl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D4A6FF-860E-4277-9B0F-78370E428FA6}" type="datetimeFigureOut">
              <a:rPr lang="en-NZ" smtClean="0"/>
              <a:pPr/>
              <a:t>9/04/2014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8B8755-7D70-4FBC-B588-6B4E6748CC07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bme.org/" TargetMode="External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Succeeding at University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image1.png"/>
          <p:cNvPicPr>
            <a:picLocks noChangeAspect="1"/>
          </p:cNvPicPr>
          <p:nvPr/>
        </p:nvPicPr>
        <p:blipFill>
          <a:blip r:embed="rId2"/>
          <a:srcRect l="-5556" r="-5556"/>
          <a:stretch>
            <a:fillRect/>
          </a:stretch>
        </p:blipFill>
        <p:spPr bwMode="auto">
          <a:xfrm>
            <a:off x="1792288" y="612775"/>
            <a:ext cx="5486400" cy="4114800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2400" y="5410200"/>
            <a:ext cx="2492990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  <a:cs typeface="Century Schoolbook"/>
              </a:rPr>
              <a:t>Nicola Cummins		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  <a:cs typeface="Century Schoolbook"/>
              </a:rPr>
              <a:t>English + Linguistics</a:t>
            </a:r>
          </a:p>
          <a:p>
            <a:pPr>
              <a:spcBef>
                <a:spcPts val="300"/>
              </a:spcBef>
            </a:pPr>
            <a:r>
              <a:rPr lang="en-US" dirty="0" smtClean="0">
                <a:latin typeface="+mn-lt"/>
                <a:cs typeface="Century Schoolbook"/>
              </a:rPr>
              <a:t>University of Otago</a:t>
            </a:r>
            <a:r>
              <a:rPr lang="en-US" dirty="0" smtClean="0">
                <a:latin typeface="Century Schoolbook"/>
                <a:cs typeface="Century Schoolbook"/>
              </a:rPr>
              <a:t>	</a:t>
            </a:r>
            <a:r>
              <a:rPr lang="en-US" dirty="0" smtClean="0"/>
              <a:t>		</a:t>
            </a:r>
          </a:p>
          <a:p>
            <a:pPr>
              <a:spcBef>
                <a:spcPts val="300"/>
              </a:spcBef>
            </a:pPr>
            <a:r>
              <a:rPr lang="en-US" dirty="0" err="1" smtClean="0"/>
              <a:t>nicola.cummins@otago.ac.nz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465311"/>
            <a:ext cx="2941902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300"/>
              </a:spcBef>
            </a:pPr>
            <a:r>
              <a:rPr lang="en-US" dirty="0" smtClean="0"/>
              <a:t>Philip Maw</a:t>
            </a:r>
          </a:p>
          <a:p>
            <a:pPr algn="r">
              <a:spcBef>
                <a:spcPts val="300"/>
              </a:spcBef>
            </a:pPr>
            <a:r>
              <a:rPr lang="en-US" dirty="0" smtClean="0"/>
              <a:t>Academic English</a:t>
            </a:r>
          </a:p>
          <a:p>
            <a:pPr algn="r">
              <a:spcBef>
                <a:spcPts val="300"/>
              </a:spcBef>
            </a:pPr>
            <a:r>
              <a:rPr lang="en-US" dirty="0" smtClean="0"/>
              <a:t>Foundation Studies</a:t>
            </a:r>
          </a:p>
          <a:p>
            <a:pPr algn="r">
              <a:spcBef>
                <a:spcPts val="300"/>
              </a:spcBef>
            </a:pPr>
            <a:r>
              <a:rPr lang="en-US" dirty="0" smtClean="0"/>
              <a:t>University of Otago</a:t>
            </a:r>
          </a:p>
          <a:p>
            <a:pPr algn="r">
              <a:spcBef>
                <a:spcPts val="300"/>
              </a:spcBef>
            </a:pPr>
            <a:r>
              <a:rPr lang="en-US" dirty="0" err="1" smtClean="0"/>
              <a:t>philip.maw@otago.ac.nz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 dirty="0"/>
              <a:t>the Library and Librarians</a:t>
            </a:r>
            <a:endParaRPr lang="en-US" dirty="0"/>
          </a:p>
        </p:txBody>
      </p:sp>
      <p:pic>
        <p:nvPicPr>
          <p:cNvPr id="7" name="Content Placeholder 6" descr="Otago.University lib2.jpg"/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rcRect l="-8678" r="-8678"/>
          <a:stretch>
            <a:fillRect/>
          </a:stretch>
        </p:blipFill>
        <p:spPr>
          <a:xfrm>
            <a:off x="1447800" y="2743200"/>
            <a:ext cx="6438613" cy="4114800"/>
          </a:xfrm>
        </p:spPr>
      </p:pic>
      <p:pic>
        <p:nvPicPr>
          <p:cNvPr id="11266" name="Picture 2" descr="image2.png"/>
          <p:cNvPicPr>
            <a:picLocks noChangeAspect="1"/>
          </p:cNvPicPr>
          <p:nvPr/>
        </p:nvPicPr>
        <p:blipFill>
          <a:blip r:embed="rId3"/>
          <a:srcRect l="-5771" r="-7298"/>
          <a:stretch>
            <a:fillRect/>
          </a:stretch>
        </p:blipFill>
        <p:spPr bwMode="auto">
          <a:xfrm>
            <a:off x="0" y="274638"/>
            <a:ext cx="1503363" cy="1328737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sp>
        <p:nvSpPr>
          <p:cNvPr id="11267" name="AutoShape 3"/>
          <p:cNvSpPr>
            <a:spLocks/>
          </p:cNvSpPr>
          <p:nvPr/>
        </p:nvSpPr>
        <p:spPr bwMode="auto">
          <a:xfrm>
            <a:off x="304800" y="1524000"/>
            <a:ext cx="8839200" cy="1295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>
            <a:prstTxWarp prst="textNoShape">
              <a:avLst/>
            </a:prstTxWarp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Not </a:t>
            </a:r>
            <a:r>
              <a:rPr lang="en-US" sz="2800" b="1" dirty="0" err="1">
                <a:solidFill>
                  <a:schemeClr val="tx1"/>
                </a:solidFill>
              </a:rPr>
              <a:t>stampers</a:t>
            </a:r>
            <a:r>
              <a:rPr lang="en-US" sz="2800" b="1" dirty="0">
                <a:solidFill>
                  <a:schemeClr val="tx1"/>
                </a:solidFill>
              </a:rPr>
              <a:t> of books, but guides and mentors on the information highway.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Beware Quick-Es</a:t>
            </a:r>
            <a:endParaRPr lang="en-US" dirty="0"/>
          </a:p>
        </p:txBody>
      </p:sp>
      <p:sp>
        <p:nvSpPr>
          <p:cNvPr id="9218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University depends on email as staff tend to the peripatetic.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Students often struggle with appropriate tone when emailing.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Advocate politeness, and complete sentences—see sample interaction next slide.</a:t>
            </a:r>
            <a:endParaRPr lang="en-US" sz="3200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Beware Quick-Es</a:t>
            </a:r>
            <a:endParaRPr lang="en-US" dirty="0"/>
          </a:p>
        </p:txBody>
      </p:sp>
      <p:sp>
        <p:nvSpPr>
          <p:cNvPr id="9218" name="Rectangle 2"/>
          <p:cNvSpPr>
            <a:spLocks noGrp="1"/>
          </p:cNvSpPr>
          <p:nvPr>
            <p:ph type="body" idx="1"/>
          </p:nvPr>
        </p:nvSpPr>
        <p:spPr bwMode="auto">
          <a:xfrm>
            <a:off x="381000" y="1295400"/>
            <a:ext cx="8305800" cy="518160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400" dirty="0" smtClean="0"/>
              <a:t>Hey! There </a:t>
            </a:r>
            <a:r>
              <a:rPr lang="en-US" sz="2400" dirty="0"/>
              <a:t>is no way </a:t>
            </a:r>
            <a:r>
              <a:rPr lang="en-US" sz="2400" dirty="0" err="1"/>
              <a:t>i</a:t>
            </a:r>
            <a:r>
              <a:rPr lang="en-US" sz="2400" dirty="0"/>
              <a:t> am going to make it to </a:t>
            </a:r>
            <a:r>
              <a:rPr lang="en-US" sz="2400" dirty="0" err="1"/>
              <a:t>todays</a:t>
            </a:r>
            <a:r>
              <a:rPr lang="en-US" sz="2400" dirty="0" smtClean="0"/>
              <a:t> test due </a:t>
            </a:r>
            <a:r>
              <a:rPr lang="en-US" sz="2400" dirty="0"/>
              <a:t>to extenuating circumstances that are out of my control. Is there </a:t>
            </a:r>
            <a:r>
              <a:rPr lang="en-US" sz="2400" dirty="0" err="1"/>
              <a:t>i</a:t>
            </a:r>
            <a:r>
              <a:rPr lang="en-US" sz="2400" dirty="0"/>
              <a:t> tutorial on tomorrow </a:t>
            </a:r>
            <a:r>
              <a:rPr lang="en-US" sz="2400" dirty="0" err="1"/>
              <a:t>i</a:t>
            </a:r>
            <a:r>
              <a:rPr lang="en-US" sz="2400" dirty="0"/>
              <a:t> could attend</a:t>
            </a:r>
            <a:r>
              <a:rPr lang="en-US" sz="2400" dirty="0" smtClean="0"/>
              <a:t>? Cheers Student X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Dear</a:t>
            </a:r>
            <a:r>
              <a:rPr lang="en-US" sz="2400" dirty="0" smtClean="0">
                <a:solidFill>
                  <a:srgbClr val="0000FF"/>
                </a:solidFill>
              </a:rPr>
              <a:t> Student X, the </a:t>
            </a:r>
            <a:r>
              <a:rPr lang="en-US" sz="2400" dirty="0">
                <a:solidFill>
                  <a:srgbClr val="0000FF"/>
                </a:solidFill>
              </a:rPr>
              <a:t>final test session is at 3pm today </a:t>
            </a:r>
            <a:r>
              <a:rPr lang="en-US" sz="2400" dirty="0" smtClean="0">
                <a:solidFill>
                  <a:srgbClr val="0000FF"/>
                </a:solidFill>
              </a:rPr>
              <a:t>Wed. </a:t>
            </a:r>
            <a:r>
              <a:rPr lang="en-US" sz="2400" dirty="0">
                <a:solidFill>
                  <a:srgbClr val="0000FF"/>
                </a:solidFill>
              </a:rPr>
              <a:t>in CO218. If you can make this time at short notice you are welcome to turn up and ask</a:t>
            </a:r>
            <a:r>
              <a:rPr lang="en-US" sz="2400" dirty="0" smtClean="0">
                <a:solidFill>
                  <a:srgbClr val="0000FF"/>
                </a:solidFill>
              </a:rPr>
              <a:t> the tutor if </a:t>
            </a:r>
            <a:r>
              <a:rPr lang="en-US" sz="2400" dirty="0">
                <a:solidFill>
                  <a:srgbClr val="0000FF"/>
                </a:solidFill>
              </a:rPr>
              <a:t>you can sit the</a:t>
            </a:r>
            <a:r>
              <a:rPr lang="en-US" sz="2400" dirty="0" smtClean="0">
                <a:solidFill>
                  <a:srgbClr val="0000FF"/>
                </a:solidFill>
              </a:rPr>
              <a:t> test </a:t>
            </a:r>
            <a:r>
              <a:rPr lang="en-US" sz="2400" dirty="0">
                <a:solidFill>
                  <a:srgbClr val="0000FF"/>
                </a:solidFill>
              </a:rPr>
              <a:t>then</a:t>
            </a:r>
            <a:r>
              <a:rPr lang="en-US" sz="2400" dirty="0" smtClean="0">
                <a:solidFill>
                  <a:srgbClr val="0000FF"/>
                </a:solidFill>
              </a:rPr>
              <a:t>. Otherwise</a:t>
            </a:r>
            <a:r>
              <a:rPr lang="en-US" sz="2400" dirty="0">
                <a:solidFill>
                  <a:srgbClr val="0000FF"/>
                </a:solidFill>
              </a:rPr>
              <a:t>, contact</a:t>
            </a:r>
            <a:r>
              <a:rPr lang="en-US" sz="2400" dirty="0" smtClean="0">
                <a:solidFill>
                  <a:srgbClr val="0000FF"/>
                </a:solidFill>
              </a:rPr>
              <a:t> Dr Z who </a:t>
            </a:r>
            <a:r>
              <a:rPr lang="en-US" sz="2400" dirty="0">
                <a:solidFill>
                  <a:srgbClr val="0000FF"/>
                </a:solidFill>
              </a:rPr>
              <a:t>is the paper co-</a:t>
            </a:r>
            <a:r>
              <a:rPr lang="en-US" sz="2400" dirty="0" err="1">
                <a:solidFill>
                  <a:srgbClr val="0000FF"/>
                </a:solidFill>
              </a:rPr>
              <a:t>ordinator</a:t>
            </a:r>
            <a:r>
              <a:rPr lang="en-US" sz="2400" dirty="0">
                <a:solidFill>
                  <a:srgbClr val="0000FF"/>
                </a:solidFill>
              </a:rPr>
              <a:t> and explain your circumstances. It may be possible to sit a </a:t>
            </a:r>
            <a:r>
              <a:rPr lang="en-US" sz="2400" dirty="0" smtClean="0">
                <a:solidFill>
                  <a:srgbClr val="0000FF"/>
                </a:solidFill>
              </a:rPr>
              <a:t>make-up </a:t>
            </a:r>
            <a:r>
              <a:rPr lang="en-US" sz="2400" dirty="0">
                <a:solidFill>
                  <a:srgbClr val="0000FF"/>
                </a:solidFill>
              </a:rPr>
              <a:t>test</a:t>
            </a:r>
            <a:r>
              <a:rPr lang="en-US" sz="2400" dirty="0" smtClean="0">
                <a:solidFill>
                  <a:srgbClr val="0000FF"/>
                </a:solidFill>
              </a:rPr>
              <a:t>. </a:t>
            </a:r>
            <a:r>
              <a:rPr lang="en-US" sz="2400" dirty="0">
                <a:solidFill>
                  <a:srgbClr val="0000FF"/>
                </a:solidFill>
              </a:rPr>
              <a:t>B</a:t>
            </a:r>
            <a:r>
              <a:rPr lang="en-US" sz="2400" dirty="0" smtClean="0">
                <a:solidFill>
                  <a:srgbClr val="0000FF"/>
                </a:solidFill>
              </a:rPr>
              <a:t>est wishes, Tutor Y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400" dirty="0"/>
              <a:t>Well no </a:t>
            </a:r>
            <a:r>
              <a:rPr lang="en-US" sz="2400" dirty="0" err="1"/>
              <a:t>i</a:t>
            </a:r>
            <a:r>
              <a:rPr lang="en-US" sz="2400" dirty="0"/>
              <a:t> can most </a:t>
            </a:r>
            <a:r>
              <a:rPr lang="en-US" sz="2400" dirty="0" err="1"/>
              <a:t>definately</a:t>
            </a:r>
            <a:r>
              <a:rPr lang="en-US" sz="2400" dirty="0"/>
              <a:t> not make the test at an hours notice that is </a:t>
            </a:r>
            <a:r>
              <a:rPr lang="en-US" sz="2400" dirty="0" smtClean="0"/>
              <a:t>ridiculous </a:t>
            </a:r>
            <a:r>
              <a:rPr lang="en-US" sz="2400" dirty="0" err="1" smtClean="0"/>
              <a:t>i</a:t>
            </a:r>
            <a:r>
              <a:rPr lang="en-US" sz="2400" dirty="0" smtClean="0"/>
              <a:t> will </a:t>
            </a:r>
            <a:r>
              <a:rPr lang="en-US" sz="2400" dirty="0"/>
              <a:t>have to contact</a:t>
            </a:r>
            <a:r>
              <a:rPr lang="en-US" sz="2400" dirty="0" smtClean="0"/>
              <a:t> Z tomorrow</a:t>
            </a:r>
            <a:r>
              <a:rPr lang="en-US" sz="2400" dirty="0"/>
              <a:t>.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Stay SEXY</a:t>
            </a:r>
            <a:endParaRPr lang="en-US" sz="4400" dirty="0"/>
          </a:p>
        </p:txBody>
      </p:sp>
      <p:sp>
        <p:nvSpPr>
          <p:cNvPr id="9218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See </a:t>
            </a:r>
            <a:r>
              <a:rPr lang="en-US" sz="3200" i="1" dirty="0" smtClean="0"/>
              <a:t>Miller’s Tale </a:t>
            </a:r>
            <a:r>
              <a:rPr lang="en-US" sz="3200" dirty="0" smtClean="0"/>
              <a:t> sample essay.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Students forget to elaborate and explain in their paragraphs.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Plenty of good ideas, but they are substantiated by a quotation then left to founder alone with only a sentence of additional explanation.</a:t>
            </a:r>
            <a:endParaRPr lang="en-US" sz="3200" dirty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Academic Essay </a:t>
            </a:r>
            <a:r>
              <a:rPr lang="en-NZ" dirty="0"/>
              <a:t>W</a:t>
            </a:r>
            <a:r>
              <a:rPr lang="en-NZ" dirty="0" smtClean="0"/>
              <a:t>riting </a:t>
            </a:r>
            <a:r>
              <a:rPr lang="en-NZ" dirty="0"/>
              <a:t>F</a:t>
            </a:r>
            <a:r>
              <a:rPr lang="en-NZ" dirty="0" smtClean="0"/>
              <a:t>rameworks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697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NZ" dirty="0" smtClean="0"/>
              <a:t>Explanation Essay - Structure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Introduction:</a:t>
            </a:r>
          </a:p>
          <a:p>
            <a:pPr eaLnBrk="1" hangingPunct="1">
              <a:buFontTx/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Opening/general/background statement</a:t>
            </a:r>
          </a:p>
          <a:p>
            <a:pPr eaLnBrk="1" hangingPunct="1">
              <a:buFontTx/>
              <a:buChar char="-"/>
              <a:defRPr/>
            </a:pPr>
            <a:r>
              <a:rPr lang="en-NZ" dirty="0" smtClean="0">
                <a:latin typeface="Helvetica"/>
                <a:cs typeface="Helvetica"/>
              </a:rPr>
              <a:t>topic , time and place</a:t>
            </a:r>
          </a:p>
          <a:p>
            <a:pPr marL="0" indent="0" eaLnBrk="1" hangingPunct="1">
              <a:buNone/>
              <a:defRPr/>
            </a:pPr>
            <a:endParaRPr lang="en-NZ" dirty="0" smtClean="0">
              <a:latin typeface="Helvetica"/>
              <a:cs typeface="Helvetica"/>
            </a:endParaRPr>
          </a:p>
          <a:p>
            <a:pPr eaLnBrk="1" hangingPunct="1">
              <a:buFontTx/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Definition of key words from the topic</a:t>
            </a:r>
          </a:p>
          <a:p>
            <a:pPr eaLnBrk="1" hangingPunct="1">
              <a:buFontTx/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Scope – the </a:t>
            </a:r>
            <a:r>
              <a:rPr lang="en-NZ" i="1" dirty="0" smtClean="0">
                <a:latin typeface="Helvetica"/>
                <a:cs typeface="Helvetica"/>
              </a:rPr>
              <a:t>three</a:t>
            </a:r>
            <a:r>
              <a:rPr lang="en-NZ" dirty="0" smtClean="0">
                <a:latin typeface="Helvetica"/>
                <a:cs typeface="Helvetica"/>
              </a:rPr>
              <a:t> points the essay will focus on</a:t>
            </a:r>
          </a:p>
          <a:p>
            <a:pPr eaLnBrk="1" hangingPunct="1">
              <a:buFontTx/>
              <a:buNone/>
              <a:defRPr/>
            </a:pPr>
            <a:r>
              <a:rPr lang="en-NZ" dirty="0">
                <a:latin typeface="Helvetica"/>
                <a:cs typeface="Helvetica"/>
              </a:rPr>
              <a:t> </a:t>
            </a:r>
            <a:r>
              <a:rPr lang="en-NZ" dirty="0" smtClean="0">
                <a:latin typeface="Helvetica"/>
                <a:cs typeface="Helvetica"/>
              </a:rPr>
              <a:t>          - Have the strongest point last</a:t>
            </a:r>
          </a:p>
        </p:txBody>
      </p:sp>
    </p:spTree>
    <p:extLst>
      <p:ext uri="{BB962C8B-B14F-4D97-AF65-F5344CB8AC3E}">
        <p14:creationId xmlns:p14="http://schemas.microsoft.com/office/powerpoint/2010/main" val="330111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NZ" dirty="0">
                <a:latin typeface="Helvetica"/>
                <a:cs typeface="Helvetica"/>
              </a:rPr>
              <a:t>Body Paragraphs:</a:t>
            </a:r>
          </a:p>
          <a:p>
            <a:pPr>
              <a:buNone/>
              <a:defRPr/>
            </a:pPr>
            <a:r>
              <a:rPr lang="en-NZ" dirty="0">
                <a:latin typeface="Helvetica"/>
                <a:cs typeface="Helvetica"/>
              </a:rPr>
              <a:t>Topic sentence</a:t>
            </a:r>
          </a:p>
          <a:p>
            <a:pPr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Elaborate, explain and expand</a:t>
            </a:r>
            <a:endParaRPr lang="en-NZ" dirty="0">
              <a:latin typeface="Helvetica"/>
              <a:cs typeface="Helvetica"/>
            </a:endParaRPr>
          </a:p>
          <a:p>
            <a:pPr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Example(s)</a:t>
            </a:r>
          </a:p>
          <a:p>
            <a:pPr>
              <a:buNone/>
              <a:defRPr/>
            </a:pPr>
            <a:r>
              <a:rPr lang="en-NZ" dirty="0" smtClean="0">
                <a:latin typeface="Helvetica"/>
                <a:cs typeface="Helvetica"/>
              </a:rPr>
              <a:t>Concluding sentence linking back to the question</a:t>
            </a:r>
            <a:endParaRPr lang="en-US" dirty="0">
              <a:latin typeface="Helvetica"/>
              <a:cs typeface="Helvetica"/>
            </a:endParaRP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8863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NZ" dirty="0">
                <a:latin typeface="Helvetica"/>
                <a:cs typeface="Helvetica"/>
              </a:rPr>
              <a:t>Conclusion:</a:t>
            </a:r>
          </a:p>
          <a:p>
            <a:pPr>
              <a:buNone/>
              <a:defRPr/>
            </a:pPr>
            <a:r>
              <a:rPr lang="en-NZ" dirty="0">
                <a:latin typeface="Helvetica"/>
                <a:cs typeface="Helvetica"/>
              </a:rPr>
              <a:t>Summary of the scope but using different words</a:t>
            </a:r>
          </a:p>
          <a:p>
            <a:pPr>
              <a:buNone/>
              <a:defRPr/>
            </a:pPr>
            <a:r>
              <a:rPr lang="en-NZ" dirty="0">
                <a:latin typeface="Helvetica"/>
                <a:cs typeface="Helvetica"/>
              </a:rPr>
              <a:t>Statement of Relative </a:t>
            </a:r>
            <a:r>
              <a:rPr lang="en-NZ" dirty="0" smtClean="0">
                <a:latin typeface="Helvetica"/>
                <a:cs typeface="Helvetica"/>
              </a:rPr>
              <a:t>Importance and a reason why</a:t>
            </a:r>
            <a:endParaRPr lang="en-US" dirty="0">
              <a:latin typeface="Helvetica"/>
              <a:cs typeface="Helvetica"/>
            </a:endParaRP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4706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4000" dirty="0" smtClean="0"/>
              <a:t>The Argument </a:t>
            </a:r>
            <a:r>
              <a:rPr lang="en-NZ" sz="4000" dirty="0"/>
              <a:t>Essay</a:t>
            </a:r>
            <a:endParaRPr lang="en-US" sz="4000" dirty="0"/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NZ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NZ" dirty="0" smtClean="0"/>
              <a:t>	</a:t>
            </a:r>
            <a:r>
              <a:rPr lang="en-NZ" dirty="0" smtClean="0">
                <a:latin typeface="Helvetica"/>
                <a:cs typeface="Helvetica"/>
              </a:rPr>
              <a:t>An </a:t>
            </a:r>
            <a:r>
              <a:rPr lang="en-NZ" dirty="0">
                <a:latin typeface="Helvetica"/>
                <a:cs typeface="Helvetica"/>
              </a:rPr>
              <a:t>Argument Essay gives an opinion and supports it with evidence. Its purpose is to persuade the reader to agree with the opinion of the writer or to show reasons for a particular opinion.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242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Stages </a:t>
            </a:r>
            <a:r>
              <a:rPr lang="en-NZ" sz="4000" dirty="0"/>
              <a:t>of an Argument Essay</a:t>
            </a:r>
            <a:endParaRPr lang="en-US" sz="4000" dirty="0"/>
          </a:p>
        </p:txBody>
      </p:sp>
      <p:sp>
        <p:nvSpPr>
          <p:cNvPr id="37921" name="Rectangle 3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n-NZ" sz="2800" u="sng" dirty="0">
                <a:latin typeface="Helvetica"/>
                <a:cs typeface="Helvetica"/>
              </a:rPr>
              <a:t>Introduction:</a:t>
            </a:r>
            <a:r>
              <a:rPr lang="en-NZ" sz="2800" dirty="0">
                <a:latin typeface="Helvetica"/>
                <a:cs typeface="Helvetica"/>
              </a:rPr>
              <a:t> gives an overall view of the essay.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NZ" sz="2800" dirty="0">
                <a:latin typeface="Helvetica"/>
                <a:cs typeface="Helvetica"/>
              </a:rPr>
              <a:t>General statement: to introduce the reader to the subject of the essay.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NZ" sz="2800" dirty="0">
                <a:latin typeface="Helvetica"/>
                <a:cs typeface="Helvetica"/>
              </a:rPr>
              <a:t>Definition: to explain any important technical words to the reader.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NZ" sz="2800" dirty="0">
                <a:latin typeface="Helvetica"/>
                <a:cs typeface="Helvetica"/>
              </a:rPr>
              <a:t>Position Statement: to give the opinion of the writer.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NZ" sz="2800" dirty="0">
                <a:latin typeface="Helvetica"/>
                <a:cs typeface="Helvetica"/>
              </a:rPr>
              <a:t>Scope: to tell the reader what parts of the topic will be included in the essay</a:t>
            </a:r>
            <a:endParaRPr lang="en-US" sz="28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7840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Differences between School and University</a:t>
            </a:r>
            <a:endParaRPr lang="en-US" sz="4400" dirty="0"/>
          </a:p>
        </p:txBody>
      </p:sp>
      <p:sp>
        <p:nvSpPr>
          <p:cNvPr id="7170" name="Rectangle 2"/>
          <p:cNvSpPr>
            <a:spLocks noGrp="1"/>
          </p:cNvSpPr>
          <p:nvPr>
            <p:ph type="body" idx="1"/>
          </p:nvPr>
        </p:nvSpPr>
        <p:spPr bwMode="auto">
          <a:xfrm>
            <a:off x="0" y="1676400"/>
            <a:ext cx="8915400" cy="518160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NCEA and standards based assessment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/>
              <a:t>Marks, percentages, and grades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Some choice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/>
              <a:t>All parts compulsory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Credits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/>
              <a:t>Grades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>
                <a:solidFill>
                  <a:srgbClr val="FF0000"/>
                </a:solidFill>
              </a:rPr>
              <a:t>Resubmissions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dirty="0" smtClean="0"/>
              <a:t>One chance only</a:t>
            </a:r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Stages </a:t>
            </a:r>
            <a:r>
              <a:rPr lang="en-NZ" sz="4000" dirty="0"/>
              <a:t>of an Argument Essay</a:t>
            </a:r>
            <a:endParaRPr lang="en-US" sz="4000" dirty="0"/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NZ" dirty="0">
                <a:latin typeface="Helvetica"/>
                <a:cs typeface="Helvetica"/>
              </a:rPr>
              <a:t>Body: the main part of the essay where evidence is presented with supporting material.</a:t>
            </a:r>
          </a:p>
          <a:p>
            <a:pPr marL="609600" indent="-609600"/>
            <a:r>
              <a:rPr lang="en-NZ" dirty="0">
                <a:latin typeface="Helvetica"/>
                <a:cs typeface="Helvetica"/>
              </a:rPr>
              <a:t>Arguments: to explain to the reader the evidence that supports the position statement.</a:t>
            </a:r>
          </a:p>
          <a:p>
            <a:pPr marL="609600" indent="-609600"/>
            <a:r>
              <a:rPr lang="en-NZ" dirty="0">
                <a:latin typeface="Helvetica"/>
                <a:cs typeface="Helvetica"/>
              </a:rPr>
              <a:t>At least two paragraphs should present a counter-argument which is then refuted.</a:t>
            </a:r>
          </a:p>
          <a:p>
            <a:pPr marL="609600" indent="-609600"/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0772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Stages </a:t>
            </a:r>
            <a:r>
              <a:rPr lang="en-NZ" sz="4000" dirty="0"/>
              <a:t>of an Argument Essay</a:t>
            </a:r>
            <a:endParaRPr lang="en-US" sz="4000" dirty="0"/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NZ" u="sng" dirty="0">
                <a:latin typeface="Helvetica"/>
                <a:cs typeface="Helvetica"/>
              </a:rPr>
              <a:t>Conclusion: </a:t>
            </a:r>
            <a:r>
              <a:rPr lang="en-NZ" dirty="0">
                <a:latin typeface="Helvetica"/>
                <a:cs typeface="Helvetica"/>
              </a:rPr>
              <a:t>to restate the main arguments and reinforce the position. No new evidence is given in the conclusion.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NZ" dirty="0">
                <a:latin typeface="Helvetica"/>
                <a:cs typeface="Helvetica"/>
              </a:rPr>
              <a:t>Summary: to give the reader a brief reminder of the main ideas.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NZ" dirty="0">
                <a:latin typeface="Helvetica"/>
                <a:cs typeface="Helvetica"/>
              </a:rPr>
              <a:t>Position Statement: to tell the reader what the writer believes is the best action to take, considering the evidence in the essay.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042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Discussion Essay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dirty="0" smtClean="0">
                <a:latin typeface="Helvetica"/>
                <a:cs typeface="Helvetica"/>
              </a:rPr>
              <a:t>Introduction</a:t>
            </a:r>
          </a:p>
          <a:p>
            <a:pPr marL="0" indent="0">
              <a:buNone/>
            </a:pPr>
            <a:r>
              <a:rPr lang="en-NZ" dirty="0" smtClean="0">
                <a:latin typeface="Helvetica"/>
                <a:cs typeface="Helvetica"/>
              </a:rPr>
              <a:t>	Background Statement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What, Where and When should be covered</a:t>
            </a:r>
          </a:p>
          <a:p>
            <a:pPr marL="0" indent="0">
              <a:buNone/>
            </a:pPr>
            <a:r>
              <a:rPr lang="en-NZ" dirty="0" smtClean="0">
                <a:latin typeface="Helvetica"/>
                <a:cs typeface="Helvetica"/>
              </a:rPr>
              <a:t>	Definition 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From a recognised and respected reference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In-text referenced</a:t>
            </a:r>
          </a:p>
          <a:p>
            <a:pPr marL="457200" lvl="1" indent="0">
              <a:buNone/>
            </a:pPr>
            <a:r>
              <a:rPr lang="en-NZ" sz="3200" dirty="0" smtClean="0">
                <a:latin typeface="Helvetica"/>
                <a:cs typeface="Helvetica"/>
              </a:rPr>
              <a:t>	</a:t>
            </a:r>
            <a:r>
              <a:rPr lang="en-NZ" dirty="0" smtClean="0">
                <a:latin typeface="Helvetica"/>
                <a:cs typeface="Helvetica"/>
              </a:rPr>
              <a:t>Statement of Issue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This tells that there are two sides</a:t>
            </a:r>
          </a:p>
          <a:p>
            <a:pPr marL="914400" lvl="2" indent="0">
              <a:buNone/>
            </a:pPr>
            <a:r>
              <a:rPr lang="en-NZ" dirty="0" smtClean="0">
                <a:latin typeface="Helvetica"/>
                <a:cs typeface="Helvetica"/>
              </a:rPr>
              <a:t>  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9201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Scope or Thesis Statement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</a:rPr>
              <a:t>Usually a four point scope</a:t>
            </a:r>
          </a:p>
          <a:p>
            <a:r>
              <a:rPr lang="en-NZ" dirty="0" smtClean="0">
                <a:latin typeface="Helvetica"/>
                <a:cs typeface="Helvetica"/>
              </a:rPr>
              <a:t>Start with the side you least favour</a:t>
            </a:r>
          </a:p>
          <a:p>
            <a:r>
              <a:rPr lang="en-NZ" dirty="0" smtClean="0">
                <a:latin typeface="Helvetica"/>
                <a:cs typeface="Helvetica"/>
              </a:rPr>
              <a:t>Then use a contrast connector – On the other hand, In contrast, However or Conversely</a:t>
            </a:r>
          </a:p>
          <a:p>
            <a:r>
              <a:rPr lang="en-NZ" dirty="0" smtClean="0">
                <a:latin typeface="Helvetica"/>
                <a:cs typeface="Helvetica"/>
              </a:rPr>
              <a:t>State the two points of the  side that you support</a:t>
            </a:r>
          </a:p>
          <a:p>
            <a:r>
              <a:rPr lang="en-NZ" dirty="0" smtClean="0">
                <a:latin typeface="Helvetica"/>
                <a:cs typeface="Helvetica"/>
              </a:rPr>
              <a:t>Use a separate sentence for each scope point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701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Body Paragraphs One and Two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</a:rPr>
              <a:t>Topic Sentence</a:t>
            </a:r>
          </a:p>
          <a:p>
            <a:r>
              <a:rPr lang="en-NZ" dirty="0" smtClean="0">
                <a:latin typeface="Helvetica"/>
                <a:cs typeface="Helvetica"/>
              </a:rPr>
              <a:t>Elaborate and explain</a:t>
            </a:r>
          </a:p>
          <a:p>
            <a:r>
              <a:rPr lang="en-NZ" dirty="0" smtClean="0">
                <a:latin typeface="Helvetica"/>
                <a:cs typeface="Helvetica"/>
              </a:rPr>
              <a:t>At least TWO examples to PROVE the point.</a:t>
            </a:r>
          </a:p>
          <a:p>
            <a:r>
              <a:rPr lang="en-NZ" dirty="0" smtClean="0">
                <a:latin typeface="Helvetica"/>
                <a:cs typeface="Helvetica"/>
              </a:rPr>
              <a:t>These must be in-text referenced  (Maw 2011)</a:t>
            </a:r>
          </a:p>
          <a:p>
            <a:r>
              <a:rPr lang="en-NZ" dirty="0" smtClean="0">
                <a:latin typeface="Helvetica"/>
                <a:cs typeface="Helvetica"/>
              </a:rPr>
              <a:t>Must be paraphrased</a:t>
            </a:r>
          </a:p>
          <a:p>
            <a:r>
              <a:rPr lang="en-NZ" dirty="0" smtClean="0">
                <a:latin typeface="Helvetica"/>
                <a:cs typeface="Helvetica"/>
              </a:rPr>
              <a:t>Concluding sentence must refer back to the topic sentence and the overall issue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349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Body Paragraphs Three and Four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</a:rPr>
              <a:t>Body paragraph three MUST start with a contrasting connector –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However, 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On the other hand 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Conversely </a:t>
            </a:r>
          </a:p>
          <a:p>
            <a:pPr lvl="1"/>
            <a:r>
              <a:rPr lang="en-NZ" dirty="0" smtClean="0">
                <a:latin typeface="Helvetica"/>
                <a:cs typeface="Helvetica"/>
              </a:rPr>
              <a:t>In contrast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9706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</a:rPr>
              <a:t>Topic sentence</a:t>
            </a:r>
          </a:p>
          <a:p>
            <a:r>
              <a:rPr lang="en-NZ" dirty="0" smtClean="0">
                <a:latin typeface="Helvetica"/>
                <a:cs typeface="Helvetica"/>
              </a:rPr>
              <a:t>Elaborate and explain</a:t>
            </a:r>
          </a:p>
          <a:p>
            <a:r>
              <a:rPr lang="en-NZ" dirty="0" smtClean="0">
                <a:latin typeface="Helvetica"/>
                <a:cs typeface="Helvetica"/>
              </a:rPr>
              <a:t>Examples</a:t>
            </a:r>
          </a:p>
          <a:p>
            <a:r>
              <a:rPr lang="en-NZ" dirty="0" smtClean="0">
                <a:latin typeface="Helvetica"/>
                <a:cs typeface="Helvetica"/>
              </a:rPr>
              <a:t>Concluding sentence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26530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</a:rPr>
              <a:t>Sum up the two sides keeping the same order as your scope from the introduction</a:t>
            </a:r>
          </a:p>
          <a:p>
            <a:r>
              <a:rPr lang="en-NZ" dirty="0" smtClean="0">
                <a:latin typeface="Helvetica"/>
                <a:cs typeface="Helvetica"/>
              </a:rPr>
              <a:t>The start of third scope point must have a contrasting connector to show the change of sides</a:t>
            </a:r>
          </a:p>
          <a:p>
            <a:r>
              <a:rPr lang="en-NZ" dirty="0" smtClean="0">
                <a:latin typeface="Helvetica"/>
                <a:cs typeface="Helvetica"/>
              </a:rPr>
              <a:t>Make a clear judgment</a:t>
            </a:r>
          </a:p>
          <a:p>
            <a:r>
              <a:rPr lang="en-NZ" dirty="0" smtClean="0">
                <a:latin typeface="Helvetica"/>
                <a:cs typeface="Helvetica"/>
              </a:rPr>
              <a:t>Finish with a recommendation for the future</a:t>
            </a:r>
          </a:p>
          <a:p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3781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Reference List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latin typeface="Helvetica"/>
                <a:cs typeface="Helvetica"/>
                <a:hlinkClick r:id="rId2"/>
              </a:rPr>
              <a:t>www.bibme.org</a:t>
            </a:r>
            <a:r>
              <a:rPr lang="en-NZ" dirty="0" smtClean="0">
                <a:latin typeface="Helvetica"/>
                <a:cs typeface="Helvetica"/>
              </a:rPr>
              <a:t>   is a very useful site.</a:t>
            </a:r>
          </a:p>
          <a:p>
            <a:r>
              <a:rPr lang="en-NZ" dirty="0" smtClean="0">
                <a:latin typeface="Helvetica"/>
                <a:cs typeface="Helvetica"/>
              </a:rPr>
              <a:t>Check to see what citation style is preferred by the department</a:t>
            </a:r>
          </a:p>
          <a:p>
            <a:r>
              <a:rPr lang="en-NZ" dirty="0" smtClean="0">
                <a:latin typeface="Helvetica"/>
                <a:cs typeface="Helvetica"/>
              </a:rPr>
              <a:t>Be consistent. Stay with one style and version.</a:t>
            </a:r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6222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 final thought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>
                <a:latin typeface="Helvetica"/>
                <a:cs typeface="Helvetica"/>
              </a:rPr>
              <a:t>When I think back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On all the crap I learned in high school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It's a wonder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I can think at all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And though my lack of education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Hasn't hurt me none </a:t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>I can read the writing on the wall </a:t>
            </a:r>
            <a:endParaRPr lang="en-NZ" dirty="0" smtClean="0">
              <a:latin typeface="Helvetica"/>
              <a:cs typeface="Helvetica"/>
            </a:endParaRPr>
          </a:p>
          <a:p>
            <a:endParaRPr lang="en-NZ" dirty="0">
              <a:latin typeface="Helvetica"/>
              <a:cs typeface="Helvetica"/>
            </a:endParaRPr>
          </a:p>
          <a:p>
            <a:r>
              <a:rPr lang="en-NZ" dirty="0" smtClean="0">
                <a:latin typeface="Helvetica"/>
                <a:cs typeface="Helvetica"/>
              </a:rPr>
              <a:t>(Paul Simon 1973)</a:t>
            </a:r>
            <a:r>
              <a:rPr lang="en-NZ" dirty="0">
                <a:latin typeface="Helvetica"/>
                <a:cs typeface="Helvetica"/>
              </a:rPr>
              <a:t/>
            </a:r>
            <a:br>
              <a:rPr lang="en-NZ" dirty="0">
                <a:latin typeface="Helvetica"/>
                <a:cs typeface="Helvetica"/>
              </a:rPr>
            </a:br>
            <a:r>
              <a:rPr lang="en-NZ" dirty="0">
                <a:latin typeface="Helvetica"/>
                <a:cs typeface="Helvetica"/>
              </a:rPr>
              <a:t/>
            </a:r>
            <a:br>
              <a:rPr lang="en-NZ" dirty="0">
                <a:latin typeface="Helvetica"/>
                <a:cs typeface="Helvetica"/>
              </a:rPr>
            </a:br>
            <a:endParaRPr lang="en-NZ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4925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Differences between School and University</a:t>
            </a:r>
            <a:endParaRPr lang="en-US" sz="4400" dirty="0"/>
          </a:p>
        </p:txBody>
      </p:sp>
      <p:sp>
        <p:nvSpPr>
          <p:cNvPr id="7170" name="Rectangle 2"/>
          <p:cNvSpPr>
            <a:spLocks noGrp="1"/>
          </p:cNvSpPr>
          <p:nvPr>
            <p:ph type="body" idx="1"/>
          </p:nvPr>
        </p:nvSpPr>
        <p:spPr bwMode="auto">
          <a:xfrm>
            <a:off x="228600" y="1524000"/>
            <a:ext cx="8915400" cy="518160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>
                <a:solidFill>
                  <a:srgbClr val="FF0000"/>
                </a:solidFill>
              </a:rPr>
              <a:t>No late penalties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/>
              <a:t>Due date/late penalties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sz="3600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>
                <a:solidFill>
                  <a:srgbClr val="FF0000"/>
                </a:solidFill>
              </a:rPr>
              <a:t>Reports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/>
              <a:t>Results only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sz="3600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>
                <a:solidFill>
                  <a:srgbClr val="FF0000"/>
                </a:solidFill>
              </a:rPr>
              <a:t>Free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/>
              <a:t>Fees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sz="3600" dirty="0" smtClean="0"/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>
                <a:solidFill>
                  <a:srgbClr val="FF0000"/>
                </a:solidFill>
              </a:rPr>
              <a:t>Adolescent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r>
              <a:rPr lang="en-NZ" sz="3600" dirty="0" smtClean="0"/>
              <a:t>Adult</a:t>
            </a:r>
          </a:p>
          <a:p>
            <a:pPr algn="l">
              <a:lnSpc>
                <a:spcPct val="90000"/>
              </a:lnSpc>
              <a:buFont typeface="Arial"/>
              <a:buChar char="•"/>
            </a:pPr>
            <a:endParaRPr lang="en-NZ" sz="3600" dirty="0" smtClean="0"/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endParaRPr lang="en-US" sz="3600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 dirty="0"/>
              <a:t>Key</a:t>
            </a:r>
            <a:r>
              <a:rPr lang="en-US" sz="4400" dirty="0" smtClean="0"/>
              <a:t> Graduate Attribute</a:t>
            </a:r>
            <a:endParaRPr lang="en-US" dirty="0"/>
          </a:p>
        </p:txBody>
      </p:sp>
      <p:sp>
        <p:nvSpPr>
          <p:cNvPr id="6146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342900" indent="-342900">
              <a:lnSpc>
                <a:spcPct val="90000"/>
              </a:lnSpc>
              <a:spcBef>
                <a:spcPts val="700"/>
              </a:spcBef>
            </a:pPr>
            <a:r>
              <a:rPr lang="en-US" sz="3600" b="1" dirty="0"/>
              <a:t>The ability to </a:t>
            </a:r>
            <a:r>
              <a:rPr lang="en-US" sz="3600" b="1" dirty="0" smtClean="0"/>
              <a:t>communicate</a:t>
            </a:r>
          </a:p>
          <a:p>
            <a:pPr marL="342900" indent="-342900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endParaRPr lang="en-US" sz="3200" dirty="0" smtClean="0"/>
          </a:p>
          <a:p>
            <a:pPr marL="342900" indent="-342900" algn="l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r>
              <a:rPr lang="en-US" sz="3200" dirty="0"/>
              <a:t>A university degree signifies communicative </a:t>
            </a:r>
            <a:r>
              <a:rPr lang="en-US" sz="3200" dirty="0" smtClean="0"/>
              <a:t>competency:</a:t>
            </a:r>
          </a:p>
          <a:p>
            <a:pPr marL="742950" lvl="1" indent="-285750" algn="l">
              <a:lnSpc>
                <a:spcPct val="9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800" dirty="0"/>
              <a:t>Able to cope with influx of</a:t>
            </a:r>
            <a:r>
              <a:rPr lang="en-US" sz="2800" dirty="0" smtClean="0"/>
              <a:t> </a:t>
            </a:r>
          </a:p>
          <a:p>
            <a:pPr marL="742950" lvl="1" indent="-285750" algn="l">
              <a:lnSpc>
                <a:spcPct val="90000"/>
              </a:lnSpc>
              <a:spcBef>
                <a:spcPts val="600"/>
              </a:spcBef>
            </a:pPr>
            <a:r>
              <a:rPr lang="en-US" sz="2800" dirty="0" smtClean="0"/>
              <a:t>communication</a:t>
            </a:r>
            <a:endParaRPr lang="en-US" sz="2800" dirty="0"/>
          </a:p>
          <a:p>
            <a:pPr marL="742950" lvl="1" indent="-285750" algn="l">
              <a:lnSpc>
                <a:spcPct val="9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800" dirty="0"/>
              <a:t>Process it</a:t>
            </a:r>
          </a:p>
          <a:p>
            <a:pPr marL="742950" lvl="1" indent="-285750" algn="l">
              <a:lnSpc>
                <a:spcPct val="9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800" dirty="0"/>
              <a:t>Obtain a good outcome</a:t>
            </a:r>
          </a:p>
          <a:p>
            <a:pPr marL="342900" indent="-342900" algn="l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endParaRPr lang="en-US" sz="2800" dirty="0" smtClean="0"/>
          </a:p>
          <a:p>
            <a:pPr marL="342900" indent="-342900" algn="l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endParaRPr lang="en-US" sz="3200" dirty="0" smtClean="0"/>
          </a:p>
          <a:p>
            <a:pPr marL="342900" indent="-342900" algn="l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endParaRPr lang="en-US" sz="3200" dirty="0" smtClean="0"/>
          </a:p>
          <a:p>
            <a:pPr marL="342900" indent="-342900" algn="l">
              <a:lnSpc>
                <a:spcPct val="90000"/>
              </a:lnSpc>
              <a:spcBef>
                <a:spcPts val="700"/>
              </a:spcBef>
              <a:buFont typeface="ArialMT" charset="0"/>
              <a:buChar char="•"/>
            </a:pPr>
            <a:r>
              <a:rPr lang="en-US" sz="3200" dirty="0" smtClean="0"/>
              <a:t>A </a:t>
            </a:r>
            <a:r>
              <a:rPr lang="en-US" sz="3200" dirty="0"/>
              <a:t>transferable skill, not strictly vocationally </a:t>
            </a:r>
            <a:r>
              <a:rPr lang="en-US" sz="3200" dirty="0" smtClean="0"/>
              <a:t>focused.</a:t>
            </a:r>
            <a:endParaRPr lang="en-US" dirty="0"/>
          </a:p>
        </p:txBody>
      </p:sp>
      <p:pic>
        <p:nvPicPr>
          <p:cNvPr id="6" name="Picture 5" descr="communicationevolution.jpg"/>
          <p:cNvPicPr>
            <a:picLocks noChangeAspect="1"/>
          </p:cNvPicPr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 flipH="1">
            <a:off x="304800" y="-1676400"/>
            <a:ext cx="8610600" cy="868657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/>
              <a:t>Cultural Literacy </a:t>
            </a:r>
            <a:endParaRPr lang="en-US"/>
          </a:p>
        </p:txBody>
      </p:sp>
      <p:sp>
        <p:nvSpPr>
          <p:cNvPr id="7170" name="Rectangle 2"/>
          <p:cNvSpPr>
            <a:spLocks noGrp="1"/>
          </p:cNvSpPr>
          <p:nvPr>
            <p:ph type="body" idx="1"/>
          </p:nvPr>
        </p:nvSpPr>
        <p:spPr bwMode="auto">
          <a:xfrm>
            <a:off x="0" y="1676400"/>
            <a:ext cx="8229600" cy="452755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r>
              <a:rPr lang="en-US" sz="2900" dirty="0"/>
              <a:t>New students need to become familiar with new language and culture.</a:t>
            </a:r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r>
              <a:rPr lang="en-US" sz="2900" dirty="0"/>
              <a:t>New cultural fields at university include: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/>
              <a:t>Institutions within the institution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/>
              <a:t>Rules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/>
              <a:t>Titles and positions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 err="1"/>
              <a:t>Behavioural</a:t>
            </a:r>
            <a:r>
              <a:rPr lang="en-US" sz="2500" dirty="0"/>
              <a:t> conventions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/>
              <a:t>Teaching and assessment genres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r>
              <a:rPr lang="en-US" sz="2500" dirty="0"/>
              <a:t>Discourse</a:t>
            </a:r>
          </a:p>
          <a:p>
            <a:pPr marL="742950" lvl="1" indent="-28575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–"/>
            </a:pPr>
            <a:endParaRPr lang="en-US" sz="2500" dirty="0"/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r>
              <a:rPr lang="en-US" sz="2900" dirty="0"/>
              <a:t>Attitudes, values and customs will </a:t>
            </a:r>
            <a:r>
              <a:rPr lang="en-US" sz="2900" dirty="0" smtClean="0"/>
              <a:t>differ.</a:t>
            </a:r>
            <a:endParaRPr lang="en-US" dirty="0"/>
          </a:p>
        </p:txBody>
      </p:sp>
      <p:pic>
        <p:nvPicPr>
          <p:cNvPr id="4" name="Picture 3" descr="ten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6600" y="2971800"/>
            <a:ext cx="3327400" cy="249555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/>
            <a:r>
              <a:rPr lang="en-US" sz="4400"/>
              <a:t>To Succeed, get ready to Read!</a:t>
            </a:r>
            <a:endParaRPr lang="en-US"/>
          </a:p>
        </p:txBody>
      </p:sp>
      <p:sp>
        <p:nvSpPr>
          <p:cNvPr id="8194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r>
              <a:rPr lang="en-US" sz="2700" dirty="0"/>
              <a:t>Lots and lots of information arrives in the first two weeks, get into processing mode in order to begin cultural literacy.</a:t>
            </a:r>
          </a:p>
          <a:p>
            <a:pPr marL="742950" lvl="1" indent="-285750" algn="l">
              <a:lnSpc>
                <a:spcPct val="80000"/>
              </a:lnSpc>
              <a:spcBef>
                <a:spcPts val="500"/>
              </a:spcBef>
              <a:buFont typeface="ArialMT" charset="0"/>
              <a:buChar char="–"/>
            </a:pPr>
            <a:r>
              <a:rPr lang="en-US" sz="2300" dirty="0"/>
              <a:t>Course outlines/syllabi</a:t>
            </a:r>
          </a:p>
          <a:p>
            <a:pPr marL="742950" lvl="1" indent="-285750" algn="l">
              <a:lnSpc>
                <a:spcPct val="80000"/>
              </a:lnSpc>
              <a:spcBef>
                <a:spcPts val="500"/>
              </a:spcBef>
              <a:buFont typeface="ArialMT" charset="0"/>
              <a:buChar char="–"/>
            </a:pPr>
            <a:r>
              <a:rPr lang="en-US" sz="2300" dirty="0"/>
              <a:t>Information from campus agencies:</a:t>
            </a:r>
          </a:p>
          <a:p>
            <a:pPr marL="1143000" lvl="2" indent="-228600" algn="l">
              <a:lnSpc>
                <a:spcPct val="80000"/>
              </a:lnSpc>
              <a:spcBef>
                <a:spcPts val="400"/>
              </a:spcBef>
              <a:buFont typeface="ArialMT" charset="0"/>
              <a:buChar char="•"/>
            </a:pPr>
            <a:r>
              <a:rPr lang="en-US" sz="2000" dirty="0"/>
              <a:t>Students’ Association</a:t>
            </a:r>
          </a:p>
          <a:p>
            <a:pPr marL="1143000" lvl="2" indent="-228600" algn="l">
              <a:lnSpc>
                <a:spcPct val="80000"/>
              </a:lnSpc>
              <a:spcBef>
                <a:spcPts val="400"/>
              </a:spcBef>
              <a:buFont typeface="ArialMT" charset="0"/>
              <a:buChar char="•"/>
            </a:pPr>
            <a:r>
              <a:rPr lang="en-US" sz="2000" dirty="0"/>
              <a:t>Student Health</a:t>
            </a:r>
          </a:p>
          <a:p>
            <a:pPr marL="1143000" lvl="2" indent="-228600" algn="l">
              <a:lnSpc>
                <a:spcPct val="80000"/>
              </a:lnSpc>
              <a:spcBef>
                <a:spcPts val="400"/>
              </a:spcBef>
              <a:buFont typeface="ArialMT" charset="0"/>
              <a:buChar char="•"/>
            </a:pPr>
            <a:r>
              <a:rPr lang="en-US" sz="2000" dirty="0"/>
              <a:t>Residential College</a:t>
            </a:r>
          </a:p>
          <a:p>
            <a:pPr marL="1143000" lvl="2" indent="-228600" algn="l">
              <a:lnSpc>
                <a:spcPct val="80000"/>
              </a:lnSpc>
              <a:spcBef>
                <a:spcPts val="400"/>
              </a:spcBef>
              <a:buFont typeface="ArialMT" charset="0"/>
              <a:buChar char="•"/>
            </a:pPr>
            <a:r>
              <a:rPr lang="en-US" sz="2000" dirty="0"/>
              <a:t>Student Learning Centre</a:t>
            </a:r>
            <a:endParaRPr lang="en-US" sz="2000" dirty="0" smtClean="0"/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endParaRPr lang="en-US" sz="2700" dirty="0" smtClean="0"/>
          </a:p>
          <a:p>
            <a:pPr marL="342900" indent="-342900" algn="l">
              <a:lnSpc>
                <a:spcPct val="80000"/>
              </a:lnSpc>
              <a:spcBef>
                <a:spcPts val="600"/>
              </a:spcBef>
              <a:buFont typeface="ArialMT" charset="0"/>
              <a:buChar char="•"/>
            </a:pPr>
            <a:r>
              <a:rPr lang="en-US" sz="2700" dirty="0" err="1" smtClean="0"/>
              <a:t>StudyLink</a:t>
            </a:r>
            <a:endParaRPr lang="en-US" sz="2700" dirty="0"/>
          </a:p>
          <a:p>
            <a:pPr marL="742950" lvl="1" indent="-285750" algn="l">
              <a:lnSpc>
                <a:spcPct val="80000"/>
              </a:lnSpc>
              <a:spcBef>
                <a:spcPts val="500"/>
              </a:spcBef>
              <a:buFont typeface="ArialMT" charset="0"/>
              <a:buChar char="–"/>
            </a:pPr>
            <a:r>
              <a:rPr lang="en-US" sz="2300" dirty="0"/>
              <a:t>Get </a:t>
            </a:r>
            <a:r>
              <a:rPr lang="en-US" sz="2300" dirty="0" err="1" smtClean="0"/>
              <a:t>StudyLink</a:t>
            </a:r>
            <a:r>
              <a:rPr lang="en-US" sz="2300" dirty="0" smtClean="0"/>
              <a:t> </a:t>
            </a:r>
            <a:r>
              <a:rPr lang="en-US" sz="2300" dirty="0"/>
              <a:t>sorted out otherwise communication is impaired as no access to resources including library, campus network, and </a:t>
            </a:r>
            <a:r>
              <a:rPr lang="en-US" sz="2300" dirty="0" err="1"/>
              <a:t>VLEs</a:t>
            </a:r>
            <a:r>
              <a:rPr lang="en-US" sz="2300" dirty="0"/>
              <a:t>.</a:t>
            </a:r>
            <a:endParaRPr lang="en-US" dirty="0"/>
          </a:p>
        </p:txBody>
      </p:sp>
      <p:pic>
        <p:nvPicPr>
          <p:cNvPr id="4" name="Picture 3" descr="student loa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2362200"/>
            <a:ext cx="2707005" cy="280035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/>
              <a:t>A Big Myth</a:t>
            </a:r>
            <a:endParaRPr lang="en-US"/>
          </a:p>
        </p:txBody>
      </p:sp>
      <p:sp>
        <p:nvSpPr>
          <p:cNvPr id="9218" name="Rectangle 2"/>
          <p:cNvSpPr>
            <a:spLocks noGrp="1"/>
          </p:cNvSpPr>
          <p:nvPr>
            <p:ph sz="half" idx="1"/>
          </p:nvPr>
        </p:nvSpPr>
        <p:spPr bwMode="auto">
          <a:noFill/>
          <a:ln w="12700" cap="flat">
            <a:miter lim="0"/>
            <a:headEnd/>
            <a:tailEnd/>
          </a:ln>
        </p:spPr>
        <p:txBody>
          <a:bodyPr wrap="square" lIns="50800" tIns="50800" rIns="50800" bIns="5080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/>
              <a:t>If students fail at university, they must be dumb.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/>
              <a:t>NO!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3200" dirty="0"/>
              <a:t>Students usually manage their own failure through communication failures, especially organization and time management.</a:t>
            </a:r>
            <a:endParaRPr lang="en-US" dirty="0"/>
          </a:p>
        </p:txBody>
      </p:sp>
      <p:pic>
        <p:nvPicPr>
          <p:cNvPr id="6" name="Content Placeholder 5" descr="Escape Key pic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47582" b="-47582"/>
          <a:stretch>
            <a:fillRect/>
          </a:stretch>
        </p:blipFill>
        <p:spPr/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92075"/>
            <a:ext cx="8229600" cy="1127125"/>
          </a:xfrm>
        </p:spPr>
        <p:txBody>
          <a:bodyPr/>
          <a:lstStyle/>
          <a:p>
            <a:pPr algn="ctr"/>
            <a:r>
              <a:rPr lang="en-US" sz="4400" dirty="0"/>
              <a:t>Workload Calculation</a:t>
            </a:r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085850"/>
            <a:ext cx="7858125" cy="5467350"/>
          </a:xfrm>
        </p:spPr>
        <p:txBody>
          <a:bodyPr/>
          <a:lstStyle/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UO calculates workload as </a:t>
            </a:r>
            <a:r>
              <a:rPr lang="en-US" sz="2800" dirty="0" smtClean="0"/>
              <a:t>follows: </a:t>
            </a:r>
            <a:endParaRPr lang="en-US" sz="2800" dirty="0"/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Most semester papers = 18 points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Each point = 10 hours work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One paper = 180 hours work over 12/13 weeks = 13 to </a:t>
            </a:r>
            <a:r>
              <a:rPr lang="en-US" sz="2800" dirty="0" smtClean="0"/>
              <a:t>15 hours </a:t>
            </a:r>
            <a:r>
              <a:rPr lang="en-US" sz="2800" dirty="0"/>
              <a:t>per week, per paper.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Only three or four of those hours are class time.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/>
              <a:t>Students need to be independent learners to succeed</a:t>
            </a:r>
            <a:r>
              <a:rPr lang="en-US" sz="2800" dirty="0" smtClean="0"/>
              <a:t>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r>
              <a:rPr lang="en-US" sz="2800" dirty="0" smtClean="0"/>
              <a:t>School may inadvertently foster co-dependency.</a:t>
            </a:r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endParaRPr lang="en-US" sz="3200" dirty="0"/>
          </a:p>
          <a:p>
            <a:pPr marL="342900" indent="-342900" algn="l">
              <a:spcBef>
                <a:spcPts val="700"/>
              </a:spcBef>
              <a:buFont typeface="ArialMT" charset="0"/>
              <a:buChar char="•"/>
            </a:pPr>
            <a:endParaRPr lang="en-US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763000" cy="1908175"/>
          </a:xfrm>
        </p:spPr>
        <p:txBody>
          <a:bodyPr/>
          <a:lstStyle/>
          <a:p>
            <a:r>
              <a:rPr lang="en-US" sz="4800" dirty="0" smtClean="0"/>
              <a:t>Some Quick Tips for Success</a:t>
            </a:r>
            <a:endParaRPr lang="en-US" sz="4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bookpi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438400"/>
            <a:ext cx="5054600" cy="3835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572E2D"/>
      </a:dk1>
      <a:lt1>
        <a:srgbClr val="2A5657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ACB4B4"/>
      </a:accent3>
      <a:accent4>
        <a:srgbClr val="492625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8071</TotalTime>
  <Words>1143</Words>
  <Application>Microsoft Office PowerPoint</Application>
  <PresentationFormat>On-screen Show (4:3)</PresentationFormat>
  <Paragraphs>182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Office Theme</vt:lpstr>
      <vt:lpstr>Office Theme</vt:lpstr>
      <vt:lpstr>Office Theme</vt:lpstr>
      <vt:lpstr>Flow</vt:lpstr>
      <vt:lpstr>Succeeding at University</vt:lpstr>
      <vt:lpstr>Differences between School and University</vt:lpstr>
      <vt:lpstr>Differences between School and University</vt:lpstr>
      <vt:lpstr>Key Graduate Attribute</vt:lpstr>
      <vt:lpstr>Cultural Literacy </vt:lpstr>
      <vt:lpstr>To Succeed, get ready to Read!</vt:lpstr>
      <vt:lpstr>A Big Myth</vt:lpstr>
      <vt:lpstr>Workload Calculation</vt:lpstr>
      <vt:lpstr>Some Quick Tips for Success</vt:lpstr>
      <vt:lpstr>the Library and Librarians</vt:lpstr>
      <vt:lpstr>Beware Quick-Es</vt:lpstr>
      <vt:lpstr>Beware Quick-Es</vt:lpstr>
      <vt:lpstr>Stay SEXY</vt:lpstr>
      <vt:lpstr>Academic Essay Writing Frameworks</vt:lpstr>
      <vt:lpstr>Explanation Essay - Structure</vt:lpstr>
      <vt:lpstr>PowerPoint Presentation</vt:lpstr>
      <vt:lpstr>PowerPoint Presentation</vt:lpstr>
      <vt:lpstr>The Argument Essay</vt:lpstr>
      <vt:lpstr>Stages of an Argument Essay</vt:lpstr>
      <vt:lpstr>Stages of an Argument Essay</vt:lpstr>
      <vt:lpstr>Stages of an Argument Essay</vt:lpstr>
      <vt:lpstr>The Discussion Essay</vt:lpstr>
      <vt:lpstr>Scope or Thesis Statement </vt:lpstr>
      <vt:lpstr>Body Paragraphs One and Two</vt:lpstr>
      <vt:lpstr>Body Paragraphs Three and Four</vt:lpstr>
      <vt:lpstr>PowerPoint Presentation</vt:lpstr>
      <vt:lpstr>The Conclusion</vt:lpstr>
      <vt:lpstr>The Reference List</vt:lpstr>
      <vt:lpstr>A final thought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Succeeding at University</dc:title>
  <dc:creator>Philip Maw</dc:creator>
  <cp:lastModifiedBy>Philip Maw</cp:lastModifiedBy>
  <cp:revision>18</cp:revision>
  <cp:lastPrinted>2013-03-21T22:48:00Z</cp:lastPrinted>
  <dcterms:created xsi:type="dcterms:W3CDTF">2014-04-08T00:40:56Z</dcterms:created>
  <dcterms:modified xsi:type="dcterms:W3CDTF">2014-04-09T03:14:20Z</dcterms:modified>
</cp:coreProperties>
</file>