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77"/>
  </p:normalViewPr>
  <p:slideViewPr>
    <p:cSldViewPr snapToGrid="0">
      <p:cViewPr varScale="1">
        <p:scale>
          <a:sx n="123" d="100"/>
          <a:sy n="123" d="100"/>
        </p:scale>
        <p:origin x="7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3365990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36423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97292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8302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3911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4440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99314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5056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31407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43827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25236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586720" y="0"/>
            <a:ext cx="7970699" cy="665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/>
          <p:nvPr/>
        </p:nvSpPr>
        <p:spPr>
          <a:xfrm>
            <a:off x="586720" y="5076900"/>
            <a:ext cx="7970699" cy="66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1" name="Shape 11"/>
          <p:cNvCxnSpPr/>
          <p:nvPr/>
        </p:nvCxnSpPr>
        <p:spPr>
          <a:xfrm>
            <a:off x="733218" y="2235350"/>
            <a:ext cx="385199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30600" y="136800"/>
            <a:ext cx="7893000" cy="1853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1000"/>
              </a:spcBef>
              <a:buSzPct val="100000"/>
              <a:defRPr sz="4800"/>
            </a:lvl1pPr>
            <a:lvl2pPr>
              <a:spcBef>
                <a:spcPts val="1000"/>
              </a:spcBef>
              <a:buSzPct val="100000"/>
              <a:defRPr sz="4800"/>
            </a:lvl2pPr>
            <a:lvl3pPr>
              <a:spcBef>
                <a:spcPts val="1000"/>
              </a:spcBef>
              <a:buSzPct val="100000"/>
              <a:defRPr sz="4800"/>
            </a:lvl3pPr>
            <a:lvl4pPr>
              <a:spcBef>
                <a:spcPts val="1000"/>
              </a:spcBef>
              <a:buSzPct val="100000"/>
              <a:defRPr sz="4800"/>
            </a:lvl4pPr>
            <a:lvl5pPr>
              <a:spcBef>
                <a:spcPts val="1000"/>
              </a:spcBef>
              <a:buSzPct val="100000"/>
              <a:defRPr sz="4800"/>
            </a:lvl5pPr>
            <a:lvl6pPr>
              <a:spcBef>
                <a:spcPts val="1000"/>
              </a:spcBef>
              <a:buSzPct val="100000"/>
              <a:defRPr sz="4800"/>
            </a:lvl6pPr>
            <a:lvl7pPr>
              <a:spcBef>
                <a:spcPts val="1000"/>
              </a:spcBef>
              <a:buSzPct val="100000"/>
              <a:defRPr sz="4800"/>
            </a:lvl7pPr>
            <a:lvl8pPr>
              <a:spcBef>
                <a:spcPts val="1000"/>
              </a:spcBef>
              <a:buSzPct val="100000"/>
              <a:defRPr sz="4800"/>
            </a:lvl8pPr>
            <a:lvl9pPr>
              <a:spcBef>
                <a:spcPts val="100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630600" y="3228375"/>
            <a:ext cx="7893000" cy="1274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1pPr>
            <a:lvl2pPr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2pPr>
            <a:lvl3pPr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3pPr>
            <a:lvl4pPr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4pPr>
            <a:lvl5pPr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5pPr>
            <a:lvl6pPr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6pPr>
            <a:lvl7pPr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7pPr>
            <a:lvl8pPr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8pPr>
            <a:lvl9pPr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400"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586720" y="0"/>
            <a:ext cx="7970699" cy="665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7" name="Shape 57"/>
          <p:cNvSpPr/>
          <p:nvPr/>
        </p:nvSpPr>
        <p:spPr>
          <a:xfrm>
            <a:off x="586720" y="5076900"/>
            <a:ext cx="7970699" cy="66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586725" y="1353787"/>
            <a:ext cx="7970699" cy="15383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1pPr>
            <a:lvl2pPr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2pPr>
            <a:lvl3pPr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3pPr>
            <a:lvl4pPr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4pPr>
            <a:lvl5pPr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5pPr>
            <a:lvl6pPr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6pPr>
            <a:lvl7pPr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7pPr>
            <a:lvl8pPr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8pPr>
            <a:lvl9pPr algn="ctr">
              <a:spcBef>
                <a:spcPts val="0"/>
              </a:spcBef>
              <a:buClr>
                <a:schemeClr val="accent6"/>
              </a:buClr>
              <a:buSzPct val="100000"/>
              <a:defRPr sz="10800"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586725" y="2968387"/>
            <a:ext cx="7970699" cy="1071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586720" y="5076900"/>
            <a:ext cx="7970699" cy="66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17"/>
          <p:cNvSpPr/>
          <p:nvPr/>
        </p:nvSpPr>
        <p:spPr>
          <a:xfrm>
            <a:off x="586720" y="0"/>
            <a:ext cx="7970699" cy="665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509550" y="1921350"/>
            <a:ext cx="8124900" cy="130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algn="ctr">
              <a:spcBef>
                <a:spcPts val="0"/>
              </a:spcBef>
              <a:buSzPct val="100000"/>
              <a:defRPr sz="3600"/>
            </a:lvl1pPr>
            <a:lvl2pPr algn="ctr">
              <a:spcBef>
                <a:spcPts val="0"/>
              </a:spcBef>
              <a:buSzPct val="100000"/>
              <a:defRPr sz="3600"/>
            </a:lvl2pPr>
            <a:lvl3pPr algn="ctr">
              <a:spcBef>
                <a:spcPts val="0"/>
              </a:spcBef>
              <a:buSzPct val="100000"/>
              <a:defRPr sz="3600"/>
            </a:lvl3pPr>
            <a:lvl4pPr algn="ctr">
              <a:spcBef>
                <a:spcPts val="0"/>
              </a:spcBef>
              <a:buSzPct val="100000"/>
              <a:defRPr sz="3600"/>
            </a:lvl4pPr>
            <a:lvl5pPr algn="ctr">
              <a:spcBef>
                <a:spcPts val="0"/>
              </a:spcBef>
              <a:buSzPct val="100000"/>
              <a:defRPr sz="3600"/>
            </a:lvl5pPr>
            <a:lvl6pPr algn="ctr">
              <a:spcBef>
                <a:spcPts val="0"/>
              </a:spcBef>
              <a:buSzPct val="100000"/>
              <a:defRPr sz="3600"/>
            </a:lvl6pPr>
            <a:lvl7pPr algn="ctr">
              <a:spcBef>
                <a:spcPts val="0"/>
              </a:spcBef>
              <a:buSzPct val="100000"/>
              <a:defRPr sz="3600"/>
            </a:lvl7pPr>
            <a:lvl8pPr algn="ctr">
              <a:spcBef>
                <a:spcPts val="0"/>
              </a:spcBef>
              <a:buSzPct val="100000"/>
              <a:defRPr sz="3600"/>
            </a:lvl8pPr>
            <a:lvl9pPr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-125" y="5045700"/>
            <a:ext cx="9144000" cy="9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22" name="Shape 22"/>
          <p:cNvCxnSpPr/>
          <p:nvPr/>
        </p:nvCxnSpPr>
        <p:spPr>
          <a:xfrm>
            <a:off x="419425" y="1154194"/>
            <a:ext cx="385199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599" cy="645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311700" y="1417800"/>
            <a:ext cx="8520599" cy="3150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hape 27"/>
          <p:cNvCxnSpPr/>
          <p:nvPr/>
        </p:nvCxnSpPr>
        <p:spPr>
          <a:xfrm>
            <a:off x="419425" y="1154194"/>
            <a:ext cx="385199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599" cy="645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311700" y="1417950"/>
            <a:ext cx="3999899" cy="3150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4832400" y="1417950"/>
            <a:ext cx="3999899" cy="3150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599" cy="645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hape 36"/>
          <p:cNvCxnSpPr/>
          <p:nvPr/>
        </p:nvCxnSpPr>
        <p:spPr>
          <a:xfrm>
            <a:off x="411043" y="1417772"/>
            <a:ext cx="385199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311700" y="1640350"/>
            <a:ext cx="2807999" cy="2928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2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586720" y="0"/>
            <a:ext cx="7970699" cy="665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2" name="Shape 42"/>
          <p:cNvSpPr/>
          <p:nvPr/>
        </p:nvSpPr>
        <p:spPr>
          <a:xfrm>
            <a:off x="586720" y="5076900"/>
            <a:ext cx="7970699" cy="66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SzPct val="100000"/>
              <a:defRPr sz="4200"/>
            </a:lvl1pPr>
            <a:lvl2pPr>
              <a:spcBef>
                <a:spcPts val="0"/>
              </a:spcBef>
              <a:buSzPct val="100000"/>
              <a:defRPr sz="4200"/>
            </a:lvl2pPr>
            <a:lvl3pPr>
              <a:spcBef>
                <a:spcPts val="0"/>
              </a:spcBef>
              <a:buSzPct val="100000"/>
              <a:defRPr sz="4200"/>
            </a:lvl3pPr>
            <a:lvl4pPr>
              <a:spcBef>
                <a:spcPts val="0"/>
              </a:spcBef>
              <a:buSzPct val="100000"/>
              <a:defRPr sz="4200"/>
            </a:lvl4pPr>
            <a:lvl5pPr>
              <a:spcBef>
                <a:spcPts val="0"/>
              </a:spcBef>
              <a:buSzPct val="100000"/>
              <a:defRPr sz="4200"/>
            </a:lvl5pPr>
            <a:lvl6pPr>
              <a:spcBef>
                <a:spcPts val="0"/>
              </a:spcBef>
              <a:buSzPct val="100000"/>
              <a:defRPr sz="4200"/>
            </a:lvl6pPr>
            <a:lvl7pPr>
              <a:spcBef>
                <a:spcPts val="0"/>
              </a:spcBef>
              <a:buSzPct val="100000"/>
              <a:defRPr sz="4200"/>
            </a:lvl7pPr>
            <a:lvl8pPr>
              <a:spcBef>
                <a:spcPts val="0"/>
              </a:spcBef>
              <a:buSzPct val="100000"/>
              <a:defRPr sz="4200"/>
            </a:lvl8pPr>
            <a:lvl9pPr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>
            <a:off x="4572000" y="-100"/>
            <a:ext cx="4572000" cy="51434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47" name="Shape 47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265500" y="1084625"/>
            <a:ext cx="4045199" cy="1707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200"/>
            </a:lvl1pPr>
            <a:lvl2pPr algn="ctr">
              <a:spcBef>
                <a:spcPts val="0"/>
              </a:spcBef>
              <a:buSzPct val="100000"/>
              <a:defRPr sz="4200"/>
            </a:lvl2pPr>
            <a:lvl3pPr algn="ctr">
              <a:spcBef>
                <a:spcPts val="0"/>
              </a:spcBef>
              <a:buSzPct val="100000"/>
              <a:defRPr sz="4200"/>
            </a:lvl3pPr>
            <a:lvl4pPr algn="ctr">
              <a:spcBef>
                <a:spcPts val="0"/>
              </a:spcBef>
              <a:buSzPct val="100000"/>
              <a:defRPr sz="4200"/>
            </a:lvl4pPr>
            <a:lvl5pPr algn="ctr">
              <a:spcBef>
                <a:spcPts val="0"/>
              </a:spcBef>
              <a:buSzPct val="100000"/>
              <a:defRPr sz="4200"/>
            </a:lvl5pPr>
            <a:lvl6pPr algn="ctr">
              <a:spcBef>
                <a:spcPts val="0"/>
              </a:spcBef>
              <a:buSzPct val="100000"/>
              <a:defRPr sz="4200"/>
            </a:lvl6pPr>
            <a:lvl7pPr algn="ctr">
              <a:spcBef>
                <a:spcPts val="0"/>
              </a:spcBef>
              <a:buSzPct val="100000"/>
              <a:defRPr sz="4200"/>
            </a:lvl7pPr>
            <a:lvl8pPr algn="ctr">
              <a:spcBef>
                <a:spcPts val="0"/>
              </a:spcBef>
              <a:buSzPct val="100000"/>
              <a:defRPr sz="4200"/>
            </a:lvl8pPr>
            <a:lvl9pPr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ubTitle" idx="1"/>
          </p:nvPr>
        </p:nvSpPr>
        <p:spPr>
          <a:xfrm>
            <a:off x="265500" y="2845200"/>
            <a:ext cx="4045199" cy="1421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ct val="100000"/>
              <a:buNone/>
              <a:defRPr sz="2100">
                <a:solidFill>
                  <a:schemeClr val="accent6"/>
                </a:solidFill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>
                <a:solidFill>
                  <a:schemeClr val="lt1"/>
                </a:solidFill>
              </a:rPr>
              <a:t>‹#›</a:t>
            </a:fld>
            <a:endParaRPr lang="en-GB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599" cy="645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311700" y="1417800"/>
            <a:ext cx="8520599" cy="3150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Lato"/>
              <a:defRPr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Lato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lang="en-GB"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lay.kahoot.it/#/k/0af6ef13-f027-4791-860c-c540f996796c" TargetMode="External"/><Relationship Id="rId4" Type="http://schemas.openxmlformats.org/officeDocument/2006/relationships/hyperlink" Target="https://play.kahoot.it/#/k/bc661896-389e-4324-89f6-193783ff58c9" TargetMode="External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www.movenote.com/v/TNp3hcxd4RHCh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movenote.com/v/TNp3hcxd4RHCh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prezi.com/bg7gfuj0r9ir/?utm_campaign=share&amp;utm_medium=copy&amp;rc=ex0shar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yspruce.com/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subTitle" idx="1"/>
          </p:nvPr>
        </p:nvSpPr>
        <p:spPr>
          <a:xfrm>
            <a:off x="325800" y="3228375"/>
            <a:ext cx="7893000" cy="1274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3600">
                <a:solidFill>
                  <a:srgbClr val="434343"/>
                </a:solidFill>
              </a:rPr>
              <a:t>How to recall 10 language techniques and their effects.</a:t>
            </a:r>
          </a:p>
        </p:txBody>
      </p:sp>
      <p:sp>
        <p:nvSpPr>
          <p:cNvPr id="65" name="Shape 65"/>
          <p:cNvSpPr txBox="1"/>
          <p:nvPr/>
        </p:nvSpPr>
        <p:spPr>
          <a:xfrm>
            <a:off x="5716000" y="4502475"/>
            <a:ext cx="3000000" cy="447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342900" lvl="0" algn="r" rtl="0">
              <a:spcBef>
                <a:spcPts val="0"/>
              </a:spcBef>
              <a:buNone/>
            </a:pPr>
            <a:r>
              <a:rPr lang="en-GB" sz="22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@KaiakoWilson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ctrTitle"/>
          </p:nvPr>
        </p:nvSpPr>
        <p:spPr>
          <a:xfrm>
            <a:off x="311700" y="303550"/>
            <a:ext cx="7893000" cy="1853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0" algn="r" rtl="0">
              <a:spcBef>
                <a:spcPts val="0"/>
              </a:spcBef>
              <a:buNone/>
            </a:pPr>
            <a:r>
              <a:rPr lang="en-GB" sz="4800">
                <a:latin typeface="Michroma"/>
                <a:ea typeface="Michroma"/>
                <a:cs typeface="Michroma"/>
                <a:sym typeface="Michroma"/>
              </a:rPr>
              <a:t>Memory Pegs</a:t>
            </a:r>
          </a:p>
          <a:p>
            <a:pPr lvl="0" rtl="0">
              <a:spcBef>
                <a:spcPts val="0"/>
              </a:spcBef>
              <a:buNone/>
            </a:pPr>
            <a:endParaRPr sz="4800"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599" cy="64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311700" y="1417800"/>
            <a:ext cx="8520599" cy="3150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>
                <a:latin typeface="Playfair Display"/>
                <a:ea typeface="Playfair Display"/>
                <a:cs typeface="Playfair Display"/>
                <a:sym typeface="Playfair Display"/>
              </a:rPr>
              <a:t>Kahoot Quizzes to help test knowledge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-GB" sz="3000" u="sng">
                <a:solidFill>
                  <a:srgbClr val="434343"/>
                </a:solidFill>
                <a:hlinkClick r:id="rId3"/>
              </a:rPr>
              <a:t>Game 1</a:t>
            </a:r>
          </a:p>
          <a:p>
            <a:pPr rtl="0">
              <a:spcBef>
                <a:spcPts val="0"/>
              </a:spcBef>
              <a:buNone/>
            </a:pPr>
            <a:r>
              <a:rPr lang="en-GB" sz="3000" u="sng">
                <a:solidFill>
                  <a:srgbClr val="434343"/>
                </a:solidFill>
                <a:hlinkClick r:id="rId4"/>
              </a:rPr>
              <a:t>Game 2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28" name="Shape 1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6912" y="441312"/>
            <a:ext cx="4333875" cy="1362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599" cy="64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Origins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311700" y="1417800"/>
            <a:ext cx="8520599" cy="3150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42900" lvl="0" indent="-292100" rtl="0">
              <a:spcBef>
                <a:spcPts val="0"/>
              </a:spcBef>
              <a:buSzPct val="100000"/>
              <a:buChar char="•"/>
            </a:pPr>
            <a:r>
              <a:rPr lang="en-GB" sz="2400"/>
              <a:t>Dr Rich Allen</a:t>
            </a:r>
          </a:p>
          <a:p>
            <a:pPr marL="342900" lvl="0" indent="-292100" rtl="0">
              <a:spcBef>
                <a:spcPts val="0"/>
              </a:spcBef>
              <a:buSzPct val="100000"/>
              <a:buChar char="•"/>
            </a:pPr>
            <a:r>
              <a:rPr lang="en-GB" sz="2400"/>
              <a:t>Former high school teacher</a:t>
            </a:r>
          </a:p>
          <a:p>
            <a:pPr marL="342900" lvl="0" indent="-292100" rtl="0">
              <a:spcBef>
                <a:spcPts val="0"/>
              </a:spcBef>
              <a:buSzPct val="100000"/>
              <a:buChar char="•"/>
            </a:pPr>
            <a:r>
              <a:rPr lang="en-GB" sz="2400"/>
              <a:t>Ph.D. in Educational Psychology </a:t>
            </a:r>
          </a:p>
          <a:p>
            <a:pPr marL="342900" lvl="0" indent="-292100" rtl="0">
              <a:spcBef>
                <a:spcPts val="0"/>
              </a:spcBef>
              <a:buSzPct val="100000"/>
              <a:buChar char="•"/>
            </a:pPr>
            <a:r>
              <a:rPr lang="en-GB" sz="2400"/>
              <a:t>The basis of his radical approach to teaching is how the brain receives, processes, stores, and recalls information.</a:t>
            </a:r>
          </a:p>
          <a:p>
            <a:pPr marL="342900" lvl="0" indent="-292100">
              <a:spcBef>
                <a:spcPts val="0"/>
              </a:spcBef>
              <a:buSzPct val="100000"/>
              <a:buChar char="•"/>
            </a:pPr>
            <a:r>
              <a:rPr lang="en-GB" sz="2400"/>
              <a:t>Revolves around associations and triggers.</a:t>
            </a:r>
          </a:p>
        </p:txBody>
      </p:sp>
      <p:pic>
        <p:nvPicPr>
          <p:cNvPr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41959" y="434275"/>
            <a:ext cx="1610924" cy="217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599" cy="64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Memory Pegs in Action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311700" y="1417950"/>
            <a:ext cx="3999899" cy="3150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50000"/>
              </a:lnSpc>
              <a:spcBef>
                <a:spcPts val="0"/>
              </a:spcBef>
              <a:buSzPct val="100000"/>
              <a:buAutoNum type="arabicPeriod"/>
            </a:pPr>
            <a:r>
              <a:rPr lang="en-GB" sz="3000"/>
              <a:t>x</a:t>
            </a:r>
          </a:p>
          <a:p>
            <a:pPr marL="457200" lvl="0" indent="-419100" rtl="0">
              <a:lnSpc>
                <a:spcPct val="150000"/>
              </a:lnSpc>
              <a:spcBef>
                <a:spcPts val="0"/>
              </a:spcBef>
              <a:buSzPct val="100000"/>
              <a:buAutoNum type="arabicPeriod"/>
            </a:pPr>
            <a:r>
              <a:rPr lang="en-GB" sz="3000"/>
              <a:t>x</a:t>
            </a:r>
          </a:p>
          <a:p>
            <a:pPr marL="457200" lvl="0" indent="-419100" rtl="0">
              <a:lnSpc>
                <a:spcPct val="150000"/>
              </a:lnSpc>
              <a:spcBef>
                <a:spcPts val="0"/>
              </a:spcBef>
              <a:buSzPct val="100000"/>
              <a:buAutoNum type="arabicPeriod"/>
            </a:pPr>
            <a:r>
              <a:rPr lang="en-GB" sz="3000"/>
              <a:t>x</a:t>
            </a:r>
          </a:p>
          <a:p>
            <a:pPr marL="457200" lvl="0" indent="-419100" rtl="0">
              <a:lnSpc>
                <a:spcPct val="150000"/>
              </a:lnSpc>
              <a:spcBef>
                <a:spcPts val="0"/>
              </a:spcBef>
              <a:buSzPct val="100000"/>
              <a:buAutoNum type="arabicPeriod"/>
            </a:pPr>
            <a:r>
              <a:rPr lang="en-GB" sz="3000"/>
              <a:t>x</a:t>
            </a:r>
          </a:p>
          <a:p>
            <a:pPr marL="457200" lvl="0" indent="-419100">
              <a:lnSpc>
                <a:spcPct val="150000"/>
              </a:lnSpc>
              <a:spcBef>
                <a:spcPts val="0"/>
              </a:spcBef>
              <a:buSzPct val="100000"/>
              <a:buAutoNum type="arabicPeriod"/>
            </a:pPr>
            <a:r>
              <a:rPr lang="en-GB" sz="3000"/>
              <a:t>x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body" idx="2"/>
          </p:nvPr>
        </p:nvSpPr>
        <p:spPr>
          <a:xfrm>
            <a:off x="4832400" y="1417950"/>
            <a:ext cx="3999899" cy="3150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-GB" sz="3000"/>
              <a:t>6.x</a:t>
            </a:r>
          </a:p>
          <a:p>
            <a:pPr rtl="0">
              <a:spcBef>
                <a:spcPts val="0"/>
              </a:spcBef>
              <a:buNone/>
            </a:pPr>
            <a:r>
              <a:rPr lang="en-GB" sz="3000"/>
              <a:t>7. x</a:t>
            </a:r>
          </a:p>
          <a:p>
            <a:pPr rtl="0">
              <a:spcBef>
                <a:spcPts val="0"/>
              </a:spcBef>
              <a:buNone/>
            </a:pPr>
            <a:r>
              <a:rPr lang="en-GB" sz="3000"/>
              <a:t>8. x</a:t>
            </a:r>
          </a:p>
          <a:p>
            <a:pPr rtl="0">
              <a:spcBef>
                <a:spcPts val="0"/>
              </a:spcBef>
              <a:buNone/>
            </a:pPr>
            <a:r>
              <a:rPr lang="en-GB" sz="3000"/>
              <a:t>9. x</a:t>
            </a:r>
          </a:p>
          <a:p>
            <a:pPr lvl="0">
              <a:spcBef>
                <a:spcPts val="0"/>
              </a:spcBef>
              <a:buNone/>
            </a:pPr>
            <a:r>
              <a:rPr lang="en-GB" sz="3000"/>
              <a:t>10. x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599" cy="64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How did I do it?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311700" y="1417800"/>
            <a:ext cx="8520599" cy="3150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42900" lvl="0" indent="-330200" rtl="0">
              <a:spcBef>
                <a:spcPts val="0"/>
              </a:spcBef>
              <a:buSzPct val="100000"/>
              <a:buChar char="•"/>
            </a:pPr>
            <a:r>
              <a:rPr lang="en-GB" sz="3000"/>
              <a:t>It works like a spider map as one idea feeds onto the next. It can be as simple or complicated as you like. </a:t>
            </a:r>
          </a:p>
          <a:p>
            <a:pPr marL="342900" lvl="0" indent="-330200">
              <a:spcBef>
                <a:spcPts val="0"/>
              </a:spcBef>
              <a:buSzPct val="100000"/>
              <a:buChar char="•"/>
            </a:pPr>
            <a:r>
              <a:rPr lang="en-GB" sz="3000"/>
              <a:t>This technique has been used to memorise mathematical rules and even a speech.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599" cy="64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en-GB" dirty="0"/>
              <a:t>Memory </a:t>
            </a:r>
            <a:r>
              <a:rPr lang="en-GB" dirty="0" smtClean="0"/>
              <a:t>Pegs: </a:t>
            </a:r>
            <a:r>
              <a:rPr lang="en-GB" u="sng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View</a:t>
            </a:r>
            <a:r>
              <a:rPr lang="en-GB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explanation in </a:t>
            </a:r>
            <a:r>
              <a:rPr lang="en-GB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Movenote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311700" y="1417950"/>
            <a:ext cx="3999899" cy="3150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00000"/>
              </a:lnSpc>
              <a:spcBef>
                <a:spcPts val="0"/>
              </a:spcBef>
              <a:buSzPct val="100000"/>
              <a:buAutoNum type="arabicPeriod"/>
            </a:pPr>
            <a:r>
              <a:rPr lang="en-GB" sz="3000" dirty="0"/>
              <a:t>sun</a:t>
            </a:r>
          </a:p>
          <a:p>
            <a:pPr marL="457200" lvl="0" indent="-419100" rtl="0">
              <a:lnSpc>
                <a:spcPct val="100000"/>
              </a:lnSpc>
              <a:spcBef>
                <a:spcPts val="0"/>
              </a:spcBef>
              <a:buSzPct val="100000"/>
              <a:buAutoNum type="arabicPeriod"/>
            </a:pPr>
            <a:r>
              <a:rPr lang="en-GB" sz="3000" dirty="0"/>
              <a:t>you</a:t>
            </a:r>
          </a:p>
          <a:p>
            <a:pPr marL="457200" lvl="0" indent="-419100" rtl="0">
              <a:lnSpc>
                <a:spcPct val="100000"/>
              </a:lnSpc>
              <a:spcBef>
                <a:spcPts val="0"/>
              </a:spcBef>
              <a:buSzPct val="100000"/>
              <a:buAutoNum type="arabicPeriod"/>
            </a:pPr>
            <a:r>
              <a:rPr lang="en-GB" sz="3000" dirty="0"/>
              <a:t>triangle</a:t>
            </a:r>
          </a:p>
          <a:p>
            <a:pPr marL="457200" lvl="0" indent="-419100" rtl="0">
              <a:lnSpc>
                <a:spcPct val="100000"/>
              </a:lnSpc>
              <a:spcBef>
                <a:spcPts val="0"/>
              </a:spcBef>
              <a:buSzPct val="100000"/>
              <a:buAutoNum type="arabicPeriod"/>
            </a:pPr>
            <a:r>
              <a:rPr lang="en-GB" sz="3000" dirty="0"/>
              <a:t>oven</a:t>
            </a:r>
          </a:p>
          <a:p>
            <a:pPr marL="457200" lvl="0" indent="-419100" rtl="0">
              <a:lnSpc>
                <a:spcPct val="100000"/>
              </a:lnSpc>
              <a:spcBef>
                <a:spcPts val="0"/>
              </a:spcBef>
              <a:buSzPct val="100000"/>
              <a:buAutoNum type="arabicPeriod"/>
            </a:pPr>
            <a:r>
              <a:rPr lang="en-GB" sz="3000" dirty="0"/>
              <a:t>fingers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2"/>
          </p:nvPr>
        </p:nvSpPr>
        <p:spPr>
          <a:xfrm>
            <a:off x="4832400" y="1417950"/>
            <a:ext cx="3999899" cy="3150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3000" dirty="0"/>
              <a:t>6. sticks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3000" dirty="0"/>
              <a:t>7. up</a:t>
            </a:r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3000" dirty="0"/>
              <a:t>8. </a:t>
            </a:r>
            <a:r>
              <a:rPr lang="en-GB" sz="3000" dirty="0" smtClean="0"/>
              <a:t>octagon</a:t>
            </a:r>
            <a:endParaRPr lang="en-GB" sz="3000" dirty="0"/>
          </a:p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3000" dirty="0"/>
              <a:t>9. lines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3000" dirty="0"/>
              <a:t>10. hen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599" cy="64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-GB" dirty="0"/>
              <a:t>10 Memory Pegs for Juniors</a:t>
            </a:r>
          </a:p>
          <a:p>
            <a:pPr lvl="0" algn="r" rtl="0">
              <a:spcBef>
                <a:spcPts val="0"/>
              </a:spcBef>
              <a:buClr>
                <a:srgbClr val="262626"/>
              </a:buClr>
              <a:buSzPct val="25000"/>
              <a:buFont typeface="Calibri"/>
              <a:buNone/>
            </a:pPr>
            <a:r>
              <a:rPr lang="en-GB" sz="1700" u="sng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View</a:t>
            </a:r>
            <a:r>
              <a:rPr lang="en-GB" sz="17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explanation in </a:t>
            </a:r>
            <a:r>
              <a:rPr lang="en-GB" sz="170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Movenote</a:t>
            </a:r>
            <a:endParaRPr lang="en-GB" sz="17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311700" y="1417950"/>
            <a:ext cx="4305899" cy="3150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00000"/>
              </a:lnSpc>
              <a:spcBef>
                <a:spcPts val="0"/>
              </a:spcBef>
              <a:buSzPct val="166666"/>
              <a:buAutoNum type="arabicPeriod"/>
            </a:pPr>
            <a:r>
              <a:rPr lang="en-GB" sz="1800" dirty="0"/>
              <a:t>sun:</a:t>
            </a:r>
            <a:r>
              <a:rPr lang="en-GB" sz="3000" dirty="0"/>
              <a:t> simile</a:t>
            </a:r>
          </a:p>
          <a:p>
            <a:pPr marL="457200" lvl="0" indent="-419100" rtl="0">
              <a:lnSpc>
                <a:spcPct val="100000"/>
              </a:lnSpc>
              <a:spcBef>
                <a:spcPts val="0"/>
              </a:spcBef>
              <a:buSzPct val="166666"/>
              <a:buAutoNum type="arabicPeriod"/>
            </a:pPr>
            <a:r>
              <a:rPr lang="en-GB" sz="1800" dirty="0"/>
              <a:t>you: </a:t>
            </a:r>
            <a:r>
              <a:rPr lang="en-GB" sz="3000" dirty="0"/>
              <a:t>personal pronoun</a:t>
            </a:r>
          </a:p>
          <a:p>
            <a:pPr marL="457200" lvl="0" indent="-419100" rtl="0">
              <a:lnSpc>
                <a:spcPct val="100000"/>
              </a:lnSpc>
              <a:spcBef>
                <a:spcPts val="0"/>
              </a:spcBef>
              <a:buSzPct val="166666"/>
              <a:buAutoNum type="arabicPeriod"/>
            </a:pPr>
            <a:r>
              <a:rPr lang="en-GB" sz="1800" dirty="0"/>
              <a:t>triangle: </a:t>
            </a:r>
            <a:r>
              <a:rPr lang="en-GB" sz="3000" dirty="0"/>
              <a:t>onomatopoeia</a:t>
            </a:r>
          </a:p>
          <a:p>
            <a:pPr marL="457200" lvl="0" indent="-419100" rtl="0">
              <a:lnSpc>
                <a:spcPct val="100000"/>
              </a:lnSpc>
              <a:spcBef>
                <a:spcPts val="0"/>
              </a:spcBef>
              <a:buSzPct val="166666"/>
              <a:buAutoNum type="arabicPeriod"/>
            </a:pPr>
            <a:r>
              <a:rPr lang="en-GB" sz="1800" dirty="0"/>
              <a:t>oven:</a:t>
            </a:r>
            <a:r>
              <a:rPr lang="en-GB" sz="3000" dirty="0"/>
              <a:t> repetition</a:t>
            </a:r>
          </a:p>
          <a:p>
            <a:pPr marL="457200" lvl="0" indent="-419100" rtl="0">
              <a:lnSpc>
                <a:spcPct val="100000"/>
              </a:lnSpc>
              <a:spcBef>
                <a:spcPts val="0"/>
              </a:spcBef>
              <a:buSzPct val="166666"/>
              <a:buAutoNum type="arabicPeriod"/>
            </a:pPr>
            <a:r>
              <a:rPr lang="en-GB" sz="1800" dirty="0"/>
              <a:t>fingers: </a:t>
            </a:r>
            <a:r>
              <a:rPr lang="en-GB" sz="3000" dirty="0"/>
              <a:t>alliteration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2"/>
          </p:nvPr>
        </p:nvSpPr>
        <p:spPr>
          <a:xfrm>
            <a:off x="4832400" y="1417950"/>
            <a:ext cx="3999899" cy="3150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3000" dirty="0"/>
              <a:t>6</a:t>
            </a:r>
            <a:r>
              <a:rPr lang="en-GB" sz="1800" dirty="0"/>
              <a:t>. sticks:</a:t>
            </a:r>
            <a:r>
              <a:rPr lang="en-GB" sz="3000" dirty="0"/>
              <a:t> rhyme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3000" dirty="0"/>
              <a:t>7. </a:t>
            </a:r>
            <a:r>
              <a:rPr lang="en-GB" sz="1800" dirty="0"/>
              <a:t>up: </a:t>
            </a:r>
            <a:r>
              <a:rPr lang="en-GB" sz="3000" dirty="0"/>
              <a:t>metaphor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3000" dirty="0"/>
              <a:t>8. </a:t>
            </a:r>
            <a:r>
              <a:rPr lang="en-GB" sz="1800" dirty="0" smtClean="0"/>
              <a:t>octagon</a:t>
            </a:r>
            <a:r>
              <a:rPr lang="en-GB" sz="1800" dirty="0"/>
              <a:t>: </a:t>
            </a:r>
            <a:r>
              <a:rPr lang="en-GB" sz="3000" dirty="0"/>
              <a:t>personification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3000" dirty="0"/>
              <a:t>9. </a:t>
            </a:r>
            <a:r>
              <a:rPr lang="en-GB" sz="1800" dirty="0"/>
              <a:t>lines:</a:t>
            </a:r>
            <a:r>
              <a:rPr lang="en-GB" sz="3000" dirty="0"/>
              <a:t> assonance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3000" dirty="0"/>
              <a:t>10. </a:t>
            </a:r>
            <a:r>
              <a:rPr lang="en-GB" sz="1800" dirty="0"/>
              <a:t>hen:</a:t>
            </a:r>
            <a:r>
              <a:rPr lang="en-GB" sz="3000" dirty="0"/>
              <a:t> short sentence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599" cy="64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Drilling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311700" y="1417800"/>
            <a:ext cx="8520599" cy="3150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This builds to include the definition, example and effect.</a:t>
            </a:r>
          </a:p>
          <a:p>
            <a:pPr marL="342900" lvl="0" indent="-139700" rtl="0">
              <a:spcBef>
                <a:spcPts val="0"/>
              </a:spcBef>
              <a:buChar char="•"/>
            </a:pPr>
            <a:r>
              <a:rPr lang="en-GB"/>
              <a:t>PEG: sun </a:t>
            </a:r>
          </a:p>
          <a:p>
            <a:pPr marL="342900" lvl="0" indent="-139700" rtl="0">
              <a:spcBef>
                <a:spcPts val="0"/>
              </a:spcBef>
              <a:buChar char="•"/>
            </a:pPr>
            <a:r>
              <a:rPr lang="en-GB"/>
              <a:t>ENGLISH TERM: simile </a:t>
            </a:r>
          </a:p>
          <a:p>
            <a:pPr marL="342900" lvl="0" indent="-139700" rtl="0">
              <a:spcBef>
                <a:spcPts val="0"/>
              </a:spcBef>
              <a:buChar char="•"/>
            </a:pPr>
            <a:r>
              <a:rPr lang="en-GB"/>
              <a:t>DEFINITION: a comparison using ‘like’ or ‘as’</a:t>
            </a:r>
          </a:p>
          <a:p>
            <a:pPr marL="342900" lvl="0" indent="-139700" rtl="0">
              <a:spcBef>
                <a:spcPts val="0"/>
              </a:spcBef>
              <a:buChar char="•"/>
            </a:pPr>
            <a:r>
              <a:rPr lang="en-GB"/>
              <a:t>EXAMPLE: “The sun is as yellow as a canary”</a:t>
            </a:r>
          </a:p>
          <a:p>
            <a:pPr marL="342900" lvl="0" indent="-139700" rtl="0">
              <a:spcBef>
                <a:spcPts val="0"/>
              </a:spcBef>
              <a:buChar char="•"/>
            </a:pPr>
            <a:r>
              <a:rPr lang="en-GB"/>
              <a:t>EFFECT: used to highlight a characteristic of the sun, in this case, its bright yellow colour.</a:t>
            </a:r>
          </a:p>
        </p:txBody>
      </p:sp>
      <p:pic>
        <p:nvPicPr>
          <p:cNvPr id="107" name="Shape 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45320" y="307850"/>
            <a:ext cx="1486975" cy="19241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599" cy="64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Other Approaches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311700" y="1417800"/>
            <a:ext cx="8520599" cy="3150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42900" lvl="0" indent="-292100" rtl="0">
              <a:spcBef>
                <a:spcPts val="0"/>
              </a:spcBef>
              <a:buSzPct val="100000"/>
              <a:buChar char="•"/>
            </a:pPr>
            <a:r>
              <a:rPr lang="en-GB" sz="2400"/>
              <a:t>Active session</a:t>
            </a:r>
          </a:p>
          <a:p>
            <a:pPr marL="342900" lvl="0" indent="-292100" rtl="0">
              <a:spcBef>
                <a:spcPts val="0"/>
              </a:spcBef>
              <a:buSzPct val="100000"/>
              <a:buChar char="•"/>
            </a:pPr>
            <a:r>
              <a:rPr lang="en-GB" sz="2400"/>
              <a:t>A series of duels to find class champion</a:t>
            </a:r>
          </a:p>
          <a:p>
            <a:pPr marL="342900" lvl="0" indent="-292100" rtl="0">
              <a:spcBef>
                <a:spcPts val="0"/>
              </a:spcBef>
              <a:buSzPct val="100000"/>
              <a:buChar char="•"/>
            </a:pPr>
            <a:r>
              <a:rPr lang="en-GB" sz="2400"/>
              <a:t>Create a PPT, StoryboardThat, Piktochart, </a:t>
            </a:r>
            <a:r>
              <a:rPr lang="en-GB" sz="2400" u="sng">
                <a:solidFill>
                  <a:schemeClr val="hlink"/>
                </a:solidFill>
                <a:hlinkClick r:id="rId3"/>
              </a:rPr>
              <a:t>Prezi </a:t>
            </a:r>
            <a:r>
              <a:rPr lang="en-GB" sz="2400"/>
              <a:t>or infopic</a:t>
            </a:r>
          </a:p>
          <a:p>
            <a:pPr marL="342900" lvl="0" indent="-292100" rtl="0">
              <a:spcBef>
                <a:spcPts val="0"/>
              </a:spcBef>
              <a:buSzPct val="100000"/>
              <a:buChar char="•"/>
            </a:pPr>
            <a:r>
              <a:rPr lang="en-GB" sz="2400"/>
              <a:t>Write notes (if you must, but this defeats the purpose!)</a:t>
            </a:r>
          </a:p>
          <a:p>
            <a:pPr marL="342900" lvl="0" indent="-292100">
              <a:spcBef>
                <a:spcPts val="0"/>
              </a:spcBef>
              <a:buSzPct val="100000"/>
              <a:buChar char="•"/>
            </a:pPr>
            <a:r>
              <a:rPr lang="en-GB" sz="2400"/>
              <a:t>Treasure Hunt with tasks such as: using the poem provided, find an example of pegs 1, 4, 6, and 8.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311700" y="372725"/>
            <a:ext cx="8520599" cy="645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Tasks to help recall</a:t>
            </a:r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311700" y="1417950"/>
            <a:ext cx="1817699" cy="3150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sz="3000"/>
              <a:t>Use </a:t>
            </a:r>
            <a:r>
              <a:rPr lang="en-GB" sz="3000" u="sng">
                <a:solidFill>
                  <a:schemeClr val="hlink"/>
                </a:solidFill>
                <a:hlinkClick r:id="rId3"/>
              </a:rPr>
              <a:t>Spruce </a:t>
            </a:r>
            <a:r>
              <a:rPr lang="en-GB" sz="3000"/>
              <a:t> to create an image.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2"/>
          </p:nvPr>
        </p:nvSpPr>
        <p:spPr>
          <a:xfrm>
            <a:off x="4832400" y="1417950"/>
            <a:ext cx="3999899" cy="3150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21" name="Shape 1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30500" y="1417947"/>
            <a:ext cx="6301800" cy="315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blue-gold">
  <a:themeElements>
    <a:clrScheme name="Blue &amp; Gold">
      <a:dk1>
        <a:srgbClr val="FFFFFF"/>
      </a:dk1>
      <a:lt1>
        <a:srgbClr val="01AFD1"/>
      </a:lt1>
      <a:dk2>
        <a:srgbClr val="1E2D31"/>
      </a:dk2>
      <a:lt2>
        <a:srgbClr val="BFC7CA"/>
      </a:lt2>
      <a:accent1>
        <a:srgbClr val="006F85"/>
      </a:accent1>
      <a:accent2>
        <a:srgbClr val="AF4345"/>
      </a:accent2>
      <a:accent3>
        <a:srgbClr val="47D06A"/>
      </a:accent3>
      <a:accent4>
        <a:srgbClr val="F58F8F"/>
      </a:accent4>
      <a:accent5>
        <a:srgbClr val="F6CD4C"/>
      </a:accent5>
      <a:accent6>
        <a:srgbClr val="F8E71C"/>
      </a:accent6>
      <a:hlink>
        <a:srgbClr val="F6CD4C"/>
      </a:hlink>
      <a:folHlink>
        <a:srgbClr val="F6CD4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318</Words>
  <Application>Microsoft Macintosh PowerPoint</Application>
  <PresentationFormat>On-screen Show (16:9)</PresentationFormat>
  <Paragraphs>67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Lato</vt:lpstr>
      <vt:lpstr>Playfair Display</vt:lpstr>
      <vt:lpstr>Michroma</vt:lpstr>
      <vt:lpstr>Arial</vt:lpstr>
      <vt:lpstr>blue-gold</vt:lpstr>
      <vt:lpstr>Memory Pegs </vt:lpstr>
      <vt:lpstr>Origins</vt:lpstr>
      <vt:lpstr>Memory Pegs in Action</vt:lpstr>
      <vt:lpstr>How did I do it?</vt:lpstr>
      <vt:lpstr>Memory Pegs: View explanation in Movenote </vt:lpstr>
      <vt:lpstr>10 Memory Pegs for Juniors View explanation in Movenote</vt:lpstr>
      <vt:lpstr>Drilling</vt:lpstr>
      <vt:lpstr>Other Approaches</vt:lpstr>
      <vt:lpstr>Tasks to help recall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Memory Pegs </dc:title>
  <cp:lastModifiedBy>aprice@karamu.school.nz</cp:lastModifiedBy>
  <cp:revision>1</cp:revision>
  <dcterms:modified xsi:type="dcterms:W3CDTF">2015-10-21T23:34:01Z</dcterms:modified>
</cp:coreProperties>
</file>