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5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7"/>
  </p:normalViewPr>
  <p:slideViewPr>
    <p:cSldViewPr snapToGrid="0">
      <p:cViewPr varScale="1">
        <p:scale>
          <a:sx n="92" d="100"/>
          <a:sy n="92" d="100"/>
        </p:scale>
        <p:origin x="166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73739692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55168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11756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6" name="Shape 14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23621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3" name="Shape 1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608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22318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53763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10253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48790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4" name="Shape 18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853513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0" name="Shape 1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696088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7" name="Shape 1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4403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183002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72479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26778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860897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3" name="Shape 2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87722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9" name="Shape 2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35765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779" y="4343396"/>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977486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2" name="Shape 282"/>
          <p:cNvSpPr txBox="1">
            <a:spLocks noGrp="1"/>
          </p:cNvSpPr>
          <p:nvPr>
            <p:ph type="body" idx="1"/>
          </p:nvPr>
        </p:nvSpPr>
        <p:spPr>
          <a:xfrm>
            <a:off x="685779" y="4343396"/>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04991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8" name="Shape 288"/>
          <p:cNvSpPr txBox="1">
            <a:spLocks noGrp="1"/>
          </p:cNvSpPr>
          <p:nvPr>
            <p:ph type="body" idx="1"/>
          </p:nvPr>
        </p:nvSpPr>
        <p:spPr>
          <a:xfrm>
            <a:off x="685779" y="4343396"/>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215912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4" name="Shape 2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53041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Shape 2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0" name="Shape 3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49026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69303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6" name="Shape 3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945997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Shape 3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2" name="Shape 3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036863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Shape 3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8" name="Shape 3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8327070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4" name="Shape 3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315081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1" name="Shape 3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071676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7" name="Shape 3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4000349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3" name="Shape 3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838091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9" name="Shape 3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96542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6" name="Shape 3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690262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Shape 3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2" name="Shape 3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24265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000037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8" name="Shape 3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235864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4" name="Shape 3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940321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80" name="Shape 3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053272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86" name="Shape 3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982649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92" name="Shape 3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731030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8" name="Shape 3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3112604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Shape 4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5" name="Shape 4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423433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Shape 4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2" name="Shape 4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64689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19265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3610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2" name="Shape 1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75227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25699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87708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sp>
        <p:nvSpPr>
          <p:cNvPr id="13" name="Shape 13"/>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4" name="Shape 14"/>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a:lvl1pPr>
            <a:lvl2pPr marL="457200" marR="0" indent="0" algn="ctr" rtl="0">
              <a:spcBef>
                <a:spcPts val="560"/>
              </a:spcBef>
              <a:buClr>
                <a:srgbClr val="888888"/>
              </a:buClr>
              <a:buFont typeface="Arial"/>
              <a:buNone/>
              <a:defRPr/>
            </a:lvl2pPr>
            <a:lvl3pPr marL="914400" marR="0" indent="0" algn="ctr" rtl="0">
              <a:spcBef>
                <a:spcPts val="480"/>
              </a:spcBef>
              <a:buClr>
                <a:srgbClr val="888888"/>
              </a:buClr>
              <a:buFont typeface="Arial"/>
              <a:buNone/>
              <a:defRPr/>
            </a:lvl3pPr>
            <a:lvl4pPr marL="1371600" marR="0" indent="0" algn="ctr" rtl="0">
              <a:spcBef>
                <a:spcPts val="400"/>
              </a:spcBef>
              <a:buClr>
                <a:srgbClr val="888888"/>
              </a:buClr>
              <a:buFont typeface="Arial"/>
              <a:buNone/>
              <a:defRPr/>
            </a:lvl4pPr>
            <a:lvl5pPr marL="1828800" marR="0" indent="0" algn="ctr" rtl="0">
              <a:spcBef>
                <a:spcPts val="400"/>
              </a:spcBef>
              <a:buClr>
                <a:srgbClr val="888888"/>
              </a:buClr>
              <a:buFont typeface="Arial"/>
              <a:buNone/>
              <a:defRPr/>
            </a:lvl5pPr>
            <a:lvl6pPr marL="2286000" marR="0" indent="0" algn="ctr" rtl="0">
              <a:spcBef>
                <a:spcPts val="400"/>
              </a:spcBef>
              <a:buClr>
                <a:srgbClr val="888888"/>
              </a:buClr>
              <a:buFont typeface="Arial"/>
              <a:buNone/>
              <a:defRPr/>
            </a:lvl6pPr>
            <a:lvl7pPr marL="2743200" marR="0" indent="0" algn="ctr" rtl="0">
              <a:spcBef>
                <a:spcPts val="400"/>
              </a:spcBef>
              <a:buClr>
                <a:srgbClr val="888888"/>
              </a:buClr>
              <a:buFont typeface="Arial"/>
              <a:buNone/>
              <a:defRPr/>
            </a:lvl7pPr>
            <a:lvl8pPr marL="3200400" marR="0" indent="0" algn="ctr" rtl="0">
              <a:spcBef>
                <a:spcPts val="400"/>
              </a:spcBef>
              <a:buClr>
                <a:srgbClr val="888888"/>
              </a:buClr>
              <a:buFont typeface="Arial"/>
              <a:buNone/>
              <a:defRPr/>
            </a:lvl8pPr>
            <a:lvl9pPr marL="3657600" marR="0" indent="0" algn="ctr" rtl="0">
              <a:spcBef>
                <a:spcPts val="400"/>
              </a:spcBef>
              <a:buClr>
                <a:srgbClr val="888888"/>
              </a:buClr>
              <a:buFont typeface="Arial"/>
              <a:buNone/>
              <a:defRPr/>
            </a:lvl9pPr>
          </a:lstStyle>
          <a:p>
            <a:endParaRPr/>
          </a:p>
        </p:txBody>
      </p:sp>
      <p:sp>
        <p:nvSpPr>
          <p:cNvPr id="15" name="Shape 1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7" name="Shape 1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2" name="Shape 7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4" name="Shape 7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7" name="Shape 77"/>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Arial"/>
              <a:buChar char="•"/>
              <a:defRPr/>
            </a:lvl1pPr>
            <a:lvl2pPr marL="742950" indent="-107950" algn="l" rtl="0">
              <a:spcBef>
                <a:spcPts val="560"/>
              </a:spcBef>
              <a:buClr>
                <a:schemeClr val="dk1"/>
              </a:buClr>
              <a:buFont typeface="Arial"/>
              <a:buChar char="–"/>
              <a:defRPr/>
            </a:lvl2pPr>
            <a:lvl3pPr marL="1143000" indent="-76200" algn="l" rtl="0">
              <a:spcBef>
                <a:spcPts val="480"/>
              </a:spcBef>
              <a:buClr>
                <a:schemeClr val="dk1"/>
              </a:buClr>
              <a:buFont typeface="Arial"/>
              <a:buChar char="•"/>
              <a:defRPr/>
            </a:lvl3pPr>
            <a:lvl4pPr marL="1600200" indent="-101600" algn="l" rtl="0">
              <a:spcBef>
                <a:spcPts val="400"/>
              </a:spcBef>
              <a:buClr>
                <a:schemeClr val="dk1"/>
              </a:buClr>
              <a:buFont typeface="Arial"/>
              <a:buChar char="–"/>
              <a:defRPr/>
            </a:lvl4pPr>
            <a:lvl5pPr marL="2057400" indent="-101600" algn="l" rtl="0">
              <a:spcBef>
                <a:spcPts val="400"/>
              </a:spcBef>
              <a:buClr>
                <a:schemeClr val="dk1"/>
              </a:buClr>
              <a:buFont typeface="Arial"/>
              <a:buChar char="»"/>
              <a:defRPr/>
            </a:lvl5pPr>
            <a:lvl6pPr marL="2514600" indent="-101600" algn="l" rtl="0">
              <a:spcBef>
                <a:spcPts val="400"/>
              </a:spcBef>
              <a:buClr>
                <a:schemeClr val="dk1"/>
              </a:buClr>
              <a:buFont typeface="Arial"/>
              <a:buChar char="•"/>
              <a:defRPr/>
            </a:lvl6pPr>
            <a:lvl7pPr marL="2971800" indent="-101600" algn="l" rtl="0">
              <a:spcBef>
                <a:spcPts val="400"/>
              </a:spcBef>
              <a:buClr>
                <a:schemeClr val="dk1"/>
              </a:buClr>
              <a:buFont typeface="Arial"/>
              <a:buChar char="•"/>
              <a:defRPr/>
            </a:lvl7pPr>
            <a:lvl8pPr marL="3429000" indent="-101600" algn="l" rtl="0">
              <a:spcBef>
                <a:spcPts val="400"/>
              </a:spcBef>
              <a:buClr>
                <a:schemeClr val="dk1"/>
              </a:buClr>
              <a:buFont typeface="Arial"/>
              <a:buChar char="•"/>
              <a:defRPr/>
            </a:lvl8pPr>
            <a:lvl9pPr marL="3886200" indent="-101600" algn="l" rtl="0">
              <a:spcBef>
                <a:spcPts val="400"/>
              </a:spcBef>
              <a:buClr>
                <a:schemeClr val="dk1"/>
              </a:buClr>
              <a:buFont typeface="Arial"/>
              <a:buChar char="•"/>
              <a:defRPr/>
            </a:lvl9pPr>
          </a:lstStyle>
          <a:p>
            <a:endParaRPr/>
          </a:p>
        </p:txBody>
      </p:sp>
      <p:sp>
        <p:nvSpPr>
          <p:cNvPr id="78" name="Shape 7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9" name="Shape 7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0" name="Shape 8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236"/>
        <p:cNvGrpSpPr/>
        <p:nvPr/>
      </p:nvGrpSpPr>
      <p:grpSpPr>
        <a:xfrm>
          <a:off x="0" y="0"/>
          <a:ext cx="0" cy="0"/>
          <a:chOff x="0" y="0"/>
          <a:chExt cx="0" cy="0"/>
        </a:xfrm>
      </p:grpSpPr>
      <p:sp>
        <p:nvSpPr>
          <p:cNvPr id="237" name="Shape 237"/>
          <p:cNvSpPr txBox="1">
            <a:spLocks noGrp="1"/>
          </p:cNvSpPr>
          <p:nvPr>
            <p:ph type="title"/>
          </p:nvPr>
        </p:nvSpPr>
        <p:spPr>
          <a:xfrm rot="5400000">
            <a:off x="4732349" y="2171687"/>
            <a:ext cx="5851500"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8" name="Shape 238"/>
          <p:cNvSpPr txBox="1">
            <a:spLocks noGrp="1"/>
          </p:cNvSpPr>
          <p:nvPr>
            <p:ph type="body" idx="1"/>
          </p:nvPr>
        </p:nvSpPr>
        <p:spPr>
          <a:xfrm rot="5400000">
            <a:off x="541350" y="190488"/>
            <a:ext cx="5851500" cy="6019799"/>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Calibri"/>
              <a:buChar char="•"/>
              <a:defRPr/>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1" name="Shape 241"/>
          <p:cNvSpPr txBox="1">
            <a:spLocks noGrp="1"/>
          </p:cNvSpPr>
          <p:nvPr>
            <p:ph type="body" idx="1"/>
          </p:nvPr>
        </p:nvSpPr>
        <p:spPr>
          <a:xfrm rot="5400000">
            <a:off x="2308949" y="-251550"/>
            <a:ext cx="4526100" cy="8229600"/>
          </a:xfrm>
          <a:prstGeom prst="rect">
            <a:avLst/>
          </a:prstGeom>
          <a:noFill/>
          <a:ln>
            <a:noFill/>
          </a:ln>
        </p:spPr>
        <p:txBody>
          <a:bodyPr lIns="91425" tIns="91425" rIns="91425" bIns="91425" anchor="t" anchorCtr="0"/>
          <a:lstStyle>
            <a:lvl1pPr marL="342900" indent="-139700" algn="l" rtl="0">
              <a:spcBef>
                <a:spcPts val="640"/>
              </a:spcBef>
              <a:buClr>
                <a:schemeClr val="dk1"/>
              </a:buClr>
              <a:buFont typeface="Calibri"/>
              <a:buChar char="•"/>
              <a:defRPr/>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1792288" y="4800600"/>
            <a:ext cx="5486399" cy="56669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4" name="Shape 244"/>
          <p:cNvSpPr>
            <a:spLocks noGrp="1"/>
          </p:cNvSpPr>
          <p:nvPr>
            <p:ph type="pic" idx="2"/>
          </p:nvPr>
        </p:nvSpPr>
        <p:spPr>
          <a:xfrm>
            <a:off x="1792288" y="612775"/>
            <a:ext cx="5486399" cy="4114800"/>
          </a:xfrm>
          <a:prstGeom prst="rect">
            <a:avLst/>
          </a:prstGeom>
          <a:noFill/>
          <a:ln>
            <a:noFill/>
          </a:ln>
        </p:spPr>
      </p:sp>
      <p:sp>
        <p:nvSpPr>
          <p:cNvPr id="245" name="Shape 245"/>
          <p:cNvSpPr txBox="1">
            <a:spLocks noGrp="1"/>
          </p:cNvSpPr>
          <p:nvPr>
            <p:ph type="body" idx="1"/>
          </p:nvPr>
        </p:nvSpPr>
        <p:spPr>
          <a:xfrm>
            <a:off x="1792288" y="5367337"/>
            <a:ext cx="5486399" cy="804899"/>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273050"/>
            <a:ext cx="3008399" cy="1161900"/>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8" name="Shape 248"/>
          <p:cNvSpPr txBox="1">
            <a:spLocks noGrp="1"/>
          </p:cNvSpPr>
          <p:nvPr>
            <p:ph type="body" idx="1"/>
          </p:nvPr>
        </p:nvSpPr>
        <p:spPr>
          <a:xfrm>
            <a:off x="3575050" y="273050"/>
            <a:ext cx="5111699" cy="58529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9" name="Shape 249"/>
          <p:cNvSpPr txBox="1">
            <a:spLocks noGrp="1"/>
          </p:cNvSpPr>
          <p:nvPr>
            <p:ph type="body" idx="2"/>
          </p:nvPr>
        </p:nvSpPr>
        <p:spPr>
          <a:xfrm>
            <a:off x="457200" y="1435100"/>
            <a:ext cx="3008399" cy="4691099"/>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50"/>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5" name="Shape 255"/>
          <p:cNvSpPr txBox="1">
            <a:spLocks noGrp="1"/>
          </p:cNvSpPr>
          <p:nvPr>
            <p:ph type="body" idx="1"/>
          </p:nvPr>
        </p:nvSpPr>
        <p:spPr>
          <a:xfrm>
            <a:off x="457200" y="1535112"/>
            <a:ext cx="4040099" cy="639900"/>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256" name="Shape 256"/>
          <p:cNvSpPr txBox="1">
            <a:spLocks noGrp="1"/>
          </p:cNvSpPr>
          <p:nvPr>
            <p:ph type="body" idx="2"/>
          </p:nvPr>
        </p:nvSpPr>
        <p:spPr>
          <a:xfrm>
            <a:off x="457200" y="2174875"/>
            <a:ext cx="4040099" cy="39513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7" name="Shape 257"/>
          <p:cNvSpPr txBox="1">
            <a:spLocks noGrp="1"/>
          </p:cNvSpPr>
          <p:nvPr>
            <p:ph type="body" idx="3"/>
          </p:nvPr>
        </p:nvSpPr>
        <p:spPr>
          <a:xfrm>
            <a:off x="4645025" y="1535112"/>
            <a:ext cx="4041900" cy="639900"/>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258" name="Shape 258"/>
          <p:cNvSpPr txBox="1">
            <a:spLocks noGrp="1"/>
          </p:cNvSpPr>
          <p:nvPr>
            <p:ph type="body" idx="4"/>
          </p:nvPr>
        </p:nvSpPr>
        <p:spPr>
          <a:xfrm>
            <a:off x="4645025" y="2174875"/>
            <a:ext cx="4041900" cy="39513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1" name="Shape 261"/>
          <p:cNvSpPr txBox="1">
            <a:spLocks noGrp="1"/>
          </p:cNvSpPr>
          <p:nvPr>
            <p:ph type="body" idx="1"/>
          </p:nvPr>
        </p:nvSpPr>
        <p:spPr>
          <a:xfrm>
            <a:off x="457200" y="1600200"/>
            <a:ext cx="4038599" cy="45261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2" name="Shape 262"/>
          <p:cNvSpPr txBox="1">
            <a:spLocks noGrp="1"/>
          </p:cNvSpPr>
          <p:nvPr>
            <p:ph type="body" idx="2"/>
          </p:nvPr>
        </p:nvSpPr>
        <p:spPr>
          <a:xfrm>
            <a:off x="4648200" y="1600200"/>
            <a:ext cx="4038599" cy="45261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8"/>
        <p:cNvGrpSpPr/>
        <p:nvPr/>
      </p:nvGrpSpPr>
      <p:grpSpPr>
        <a:xfrm>
          <a:off x="0" y="0"/>
          <a:ext cx="0" cy="0"/>
          <a:chOff x="0" y="0"/>
          <a:chExt cx="0" cy="0"/>
        </a:xfrm>
      </p:grpSpPr>
      <p:sp>
        <p:nvSpPr>
          <p:cNvPr id="19" name="Shape 19"/>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algn="ctr" rtl="0">
              <a:spcBef>
                <a:spcPts val="0"/>
              </a:spcBef>
              <a:buClr>
                <a:schemeClr val="dk1"/>
              </a:buClr>
              <a:buSzPct val="100000"/>
              <a:buFont typeface="Calibri"/>
              <a:buNone/>
              <a:defRPr sz="36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 name="Shape 2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139700" algn="l" rtl="0">
              <a:spcBef>
                <a:spcPts val="640"/>
              </a:spcBef>
              <a:buClr>
                <a:schemeClr val="dk1"/>
              </a:buClr>
              <a:buSzPct val="100000"/>
              <a:buFont typeface="Arial"/>
              <a:buChar char="•"/>
              <a:defRPr sz="2400"/>
            </a:lvl1pPr>
            <a:lvl2pPr marL="742950" indent="-107950" algn="l" rtl="0">
              <a:spcBef>
                <a:spcPts val="560"/>
              </a:spcBef>
              <a:buClr>
                <a:schemeClr val="dk1"/>
              </a:buClr>
              <a:buSzPct val="100000"/>
              <a:buFont typeface="Arial"/>
              <a:buChar char="–"/>
              <a:defRPr sz="2400"/>
            </a:lvl2pPr>
            <a:lvl3pPr marL="1143000" indent="-76200" algn="l" rtl="0">
              <a:spcBef>
                <a:spcPts val="480"/>
              </a:spcBef>
              <a:buClr>
                <a:schemeClr val="dk1"/>
              </a:buClr>
              <a:buSzPct val="100000"/>
              <a:buFont typeface="Arial"/>
              <a:buChar char="•"/>
              <a:defRPr sz="2400"/>
            </a:lvl3pPr>
            <a:lvl4pPr marL="1600200" indent="-101600" algn="l" rtl="0">
              <a:spcBef>
                <a:spcPts val="400"/>
              </a:spcBef>
              <a:buClr>
                <a:schemeClr val="dk1"/>
              </a:buClr>
              <a:buSzPct val="100000"/>
              <a:buFont typeface="Arial"/>
              <a:buChar char="–"/>
              <a:defRPr sz="2400"/>
            </a:lvl4pPr>
            <a:lvl5pPr marL="2057400" indent="-101600" algn="l" rtl="0">
              <a:spcBef>
                <a:spcPts val="400"/>
              </a:spcBef>
              <a:buClr>
                <a:schemeClr val="dk1"/>
              </a:buClr>
              <a:buSzPct val="100000"/>
              <a:buFont typeface="Arial"/>
              <a:buChar char="»"/>
              <a:defRPr sz="2400"/>
            </a:lvl5pPr>
            <a:lvl6pPr marL="2514600" indent="-101600" algn="l" rtl="0">
              <a:spcBef>
                <a:spcPts val="400"/>
              </a:spcBef>
              <a:buClr>
                <a:schemeClr val="dk1"/>
              </a:buClr>
              <a:buSzPct val="100000"/>
              <a:buFont typeface="Arial"/>
              <a:buChar char="•"/>
              <a:defRPr sz="2400"/>
            </a:lvl6pPr>
            <a:lvl7pPr marL="2971800" indent="-101600" algn="l" rtl="0">
              <a:spcBef>
                <a:spcPts val="400"/>
              </a:spcBef>
              <a:buClr>
                <a:schemeClr val="dk1"/>
              </a:buClr>
              <a:buSzPct val="100000"/>
              <a:buFont typeface="Arial"/>
              <a:buChar char="•"/>
              <a:defRPr sz="2400"/>
            </a:lvl7pPr>
            <a:lvl8pPr marL="3429000" indent="-101600" algn="l" rtl="0">
              <a:spcBef>
                <a:spcPts val="400"/>
              </a:spcBef>
              <a:buClr>
                <a:schemeClr val="dk1"/>
              </a:buClr>
              <a:buSzPct val="100000"/>
              <a:buFont typeface="Arial"/>
              <a:buChar char="•"/>
              <a:defRPr sz="2400"/>
            </a:lvl8pPr>
            <a:lvl9pPr marL="3886200" indent="-101600" algn="l" rtl="0">
              <a:spcBef>
                <a:spcPts val="400"/>
              </a:spcBef>
              <a:buClr>
                <a:schemeClr val="dk1"/>
              </a:buClr>
              <a:buSzPct val="100000"/>
              <a:buFont typeface="Arial"/>
              <a:buChar char="•"/>
              <a:defRPr sz="2400"/>
            </a:lvl9pPr>
          </a:lstStyle>
          <a:p>
            <a:endParaRPr/>
          </a:p>
        </p:txBody>
      </p:sp>
      <p:sp>
        <p:nvSpPr>
          <p:cNvPr id="21" name="Shape 2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2" name="Shape 2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3" name="Shape 2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722312" y="4406900"/>
            <a:ext cx="7772400" cy="1361999"/>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5" name="Shape 265"/>
          <p:cNvSpPr txBox="1">
            <a:spLocks noGrp="1"/>
          </p:cNvSpPr>
          <p:nvPr>
            <p:ph type="body" idx="1"/>
          </p:nvPr>
        </p:nvSpPr>
        <p:spPr>
          <a:xfrm>
            <a:off x="722312" y="2906713"/>
            <a:ext cx="7772400" cy="1500300"/>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SzPct val="100000"/>
              <a:buFont typeface="Calibri"/>
              <a:buNone/>
              <a:defRPr sz="36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8" name="Shape 268"/>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139700" algn="l" rtl="0">
              <a:spcBef>
                <a:spcPts val="640"/>
              </a:spcBef>
              <a:buClr>
                <a:schemeClr val="dk1"/>
              </a:buClr>
              <a:buSzPct val="100000"/>
              <a:buFont typeface="Calibri"/>
              <a:buChar char="•"/>
              <a:defRPr sz="2400"/>
            </a:lvl1pPr>
            <a:lvl2pPr marL="742950" indent="-1079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101600" algn="l" rtl="0">
              <a:spcBef>
                <a:spcPts val="400"/>
              </a:spcBef>
              <a:buClr>
                <a:schemeClr val="dk1"/>
              </a:buClr>
              <a:buFont typeface="Calibri"/>
              <a:buChar char="–"/>
              <a:defRPr/>
            </a:lvl4pPr>
            <a:lvl5pPr marL="2057400" indent="-101600" algn="l" rtl="0">
              <a:spcBef>
                <a:spcPts val="400"/>
              </a:spcBef>
              <a:buClr>
                <a:schemeClr val="dk1"/>
              </a:buClr>
              <a:buFont typeface="Calibri"/>
              <a:buChar char="»"/>
              <a:defRPr/>
            </a:lvl5pPr>
            <a:lvl6pPr marL="2514600" indent="-101600" algn="l" rtl="0">
              <a:spcBef>
                <a:spcPts val="400"/>
              </a:spcBef>
              <a:buClr>
                <a:schemeClr val="dk1"/>
              </a:buClr>
              <a:buFont typeface="Calibri"/>
              <a:buChar char="•"/>
              <a:defRPr/>
            </a:lvl6pPr>
            <a:lvl7pPr marL="2971800" indent="-101600" algn="l" rtl="0">
              <a:spcBef>
                <a:spcPts val="400"/>
              </a:spcBef>
              <a:buClr>
                <a:schemeClr val="dk1"/>
              </a:buClr>
              <a:buFont typeface="Calibri"/>
              <a:buChar char="•"/>
              <a:defRPr/>
            </a:lvl7pPr>
            <a:lvl8pPr marL="3429000" indent="-101600" algn="l" rtl="0">
              <a:spcBef>
                <a:spcPts val="400"/>
              </a:spcBef>
              <a:buClr>
                <a:schemeClr val="dk1"/>
              </a:buClr>
              <a:buFont typeface="Calibri"/>
              <a:buChar char="•"/>
              <a:defRPr/>
            </a:lvl8pPr>
            <a:lvl9pPr marL="3886200" indent="-101600" algn="l" rtl="0">
              <a:spcBef>
                <a:spcPts val="400"/>
              </a:spcBef>
              <a:buClr>
                <a:schemeClr val="dk1"/>
              </a:buClr>
              <a:buFont typeface="Calibri"/>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69"/>
        <p:cNvGrpSpPr/>
        <p:nvPr/>
      </p:nvGrpSpPr>
      <p:grpSpPr>
        <a:xfrm>
          <a:off x="0" y="0"/>
          <a:ext cx="0" cy="0"/>
          <a:chOff x="0" y="0"/>
          <a:chExt cx="0" cy="0"/>
        </a:xfrm>
      </p:grpSpPr>
      <p:sp>
        <p:nvSpPr>
          <p:cNvPr id="270" name="Shape 270"/>
          <p:cNvSpPr txBox="1">
            <a:spLocks noGrp="1"/>
          </p:cNvSpPr>
          <p:nvPr>
            <p:ph type="ctrTitle"/>
          </p:nvPr>
        </p:nvSpPr>
        <p:spPr>
          <a:xfrm>
            <a:off x="685800" y="2130425"/>
            <a:ext cx="7772400" cy="1470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271" name="Shape 271"/>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Calibri"/>
              <a:buNone/>
              <a:defRPr/>
            </a:lvl1pPr>
            <a:lvl2pPr marL="457200" marR="0" indent="0" algn="ctr" rtl="0">
              <a:spcBef>
                <a:spcPts val="560"/>
              </a:spcBef>
              <a:buClr>
                <a:srgbClr val="888888"/>
              </a:buClr>
              <a:buFont typeface="Calibri"/>
              <a:buNone/>
              <a:defRPr/>
            </a:lvl2pPr>
            <a:lvl3pPr marL="914400" marR="0" indent="0" algn="ctr" rtl="0">
              <a:spcBef>
                <a:spcPts val="480"/>
              </a:spcBef>
              <a:buClr>
                <a:srgbClr val="888888"/>
              </a:buClr>
              <a:buFont typeface="Calibri"/>
              <a:buNone/>
              <a:defRPr/>
            </a:lvl3pPr>
            <a:lvl4pPr marL="1371600" marR="0" indent="0" algn="ctr" rtl="0">
              <a:spcBef>
                <a:spcPts val="400"/>
              </a:spcBef>
              <a:buClr>
                <a:srgbClr val="888888"/>
              </a:buClr>
              <a:buFont typeface="Calibri"/>
              <a:buNone/>
              <a:defRPr/>
            </a:lvl4pPr>
            <a:lvl5pPr marL="1828800" marR="0" indent="0" algn="ctr" rtl="0">
              <a:spcBef>
                <a:spcPts val="400"/>
              </a:spcBef>
              <a:buClr>
                <a:srgbClr val="888888"/>
              </a:buClr>
              <a:buFont typeface="Calibri"/>
              <a:buNone/>
              <a:defRPr/>
            </a:lvl5pPr>
            <a:lvl6pPr marL="2286000" marR="0" indent="0" algn="ctr" rtl="0">
              <a:spcBef>
                <a:spcPts val="400"/>
              </a:spcBef>
              <a:buClr>
                <a:srgbClr val="888888"/>
              </a:buClr>
              <a:buFont typeface="Calibri"/>
              <a:buNone/>
              <a:defRPr/>
            </a:lvl6pPr>
            <a:lvl7pPr marL="2743200" marR="0" indent="0" algn="ctr" rtl="0">
              <a:spcBef>
                <a:spcPts val="400"/>
              </a:spcBef>
              <a:buClr>
                <a:srgbClr val="888888"/>
              </a:buClr>
              <a:buFont typeface="Calibri"/>
              <a:buNone/>
              <a:defRPr/>
            </a:lvl7pPr>
            <a:lvl8pPr marL="3200400" marR="0" indent="0" algn="ctr" rtl="0">
              <a:spcBef>
                <a:spcPts val="400"/>
              </a:spcBef>
              <a:buClr>
                <a:srgbClr val="888888"/>
              </a:buClr>
              <a:buFont typeface="Calibri"/>
              <a:buNone/>
              <a:defRPr/>
            </a:lvl8pPr>
            <a:lvl9pPr marL="3657600" marR="0" indent="0" algn="ctr" rtl="0">
              <a:spcBef>
                <a:spcPts val="400"/>
              </a:spcBef>
              <a:buClr>
                <a:srgbClr val="888888"/>
              </a:buClr>
              <a:buFont typeface="Calibri"/>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7" name="Shape 2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9" name="Shape 2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5" name="Shape 3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6" name="Shape 3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2" name="Shape 42"/>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4" name="Shape 4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5" name="Shape 45"/>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8" name="Shape 4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9" name="Shape 4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0" name="Shape 5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1"/>
        <p:cNvGrpSpPr/>
        <p:nvPr/>
      </p:nvGrpSpPr>
      <p:grpSpPr>
        <a:xfrm>
          <a:off x="0" y="0"/>
          <a:ext cx="0" cy="0"/>
          <a:chOff x="0" y="0"/>
          <a:chExt cx="0" cy="0"/>
        </a:xfrm>
      </p:grpSpPr>
      <p:sp>
        <p:nvSpPr>
          <p:cNvPr id="52" name="Shape 5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3" name="Shape 5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4" name="Shape 5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7" name="Shape 57"/>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8" name="Shape 58"/>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0" name="Shape 6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4" name="Shape 64"/>
          <p:cNvSpPr>
            <a:spLocks noGrp="1"/>
          </p:cNvSpPr>
          <p:nvPr>
            <p:ph type="pic" idx="2"/>
          </p:nvPr>
        </p:nvSpPr>
        <p:spPr>
          <a:xfrm>
            <a:off x="1792288" y="612775"/>
            <a:ext cx="5486399" cy="4114800"/>
          </a:xfrm>
          <a:prstGeom prst="rect">
            <a:avLst/>
          </a:prstGeom>
          <a:noFill/>
          <a:ln>
            <a:noFill/>
          </a:ln>
        </p:spPr>
      </p:sp>
      <p:sp>
        <p:nvSpPr>
          <p:cNvPr id="65" name="Shape 65"/>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6" name="Shape 6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7" name="Shape 6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8" name="Shape 6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77026" y="274637"/>
            <a:ext cx="6176173"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Arial"/>
              <a:buChar char="•"/>
              <a:defRPr/>
            </a:lvl1pPr>
            <a:lvl2pPr marL="742950" marR="0" indent="-107950" algn="l" rtl="0">
              <a:spcBef>
                <a:spcPts val="560"/>
              </a:spcBef>
              <a:buClr>
                <a:schemeClr val="dk1"/>
              </a:buClr>
              <a:buFont typeface="Arial"/>
              <a:buChar char="–"/>
              <a:defRPr/>
            </a:lvl2pPr>
            <a:lvl3pPr marL="1143000" marR="0" indent="-76200" algn="l" rtl="0">
              <a:spcBef>
                <a:spcPts val="480"/>
              </a:spcBef>
              <a:buClr>
                <a:schemeClr val="dk1"/>
              </a:buClr>
              <a:buFont typeface="Arial"/>
              <a:buChar char="•"/>
              <a:defRPr/>
            </a:lvl3pPr>
            <a:lvl4pPr marL="1600200" marR="0" indent="-101600" algn="l" rtl="0">
              <a:spcBef>
                <a:spcPts val="400"/>
              </a:spcBef>
              <a:buClr>
                <a:schemeClr val="dk1"/>
              </a:buClr>
              <a:buFont typeface="Arial"/>
              <a:buChar char="–"/>
              <a:defRPr/>
            </a:lvl4pPr>
            <a:lvl5pPr marL="2057400" marR="0" indent="-101600" algn="l" rtl="0">
              <a:spcBef>
                <a:spcPts val="400"/>
              </a:spcBef>
              <a:buClr>
                <a:schemeClr val="dk1"/>
              </a:buClr>
              <a:buFont typeface="Arial"/>
              <a:buChar char="»"/>
              <a:defRPr/>
            </a:lvl5pPr>
            <a:lvl6pPr marL="2514600" marR="0" indent="-101600" algn="l" rtl="0">
              <a:spcBef>
                <a:spcPts val="400"/>
              </a:spcBef>
              <a:buClr>
                <a:schemeClr val="dk1"/>
              </a:buClr>
              <a:buFont typeface="Arial"/>
              <a:buChar char="•"/>
              <a:defRPr/>
            </a:lvl6pPr>
            <a:lvl7pPr marL="2971800" marR="0" indent="-101600" algn="l" rtl="0">
              <a:spcBef>
                <a:spcPts val="400"/>
              </a:spcBef>
              <a:buClr>
                <a:schemeClr val="dk1"/>
              </a:buClr>
              <a:buFont typeface="Arial"/>
              <a:buChar char="•"/>
              <a:defRPr/>
            </a:lvl7pPr>
            <a:lvl8pPr marL="3429000" marR="0" indent="-101600" algn="l" rtl="0">
              <a:spcBef>
                <a:spcPts val="400"/>
              </a:spcBef>
              <a:buClr>
                <a:schemeClr val="dk1"/>
              </a:buClr>
              <a:buFont typeface="Arial"/>
              <a:buChar char="•"/>
              <a:defRPr/>
            </a:lvl8pPr>
            <a:lvl9pPr marL="3886200" marR="0" indent="-101600" algn="l" rtl="0">
              <a:spcBef>
                <a:spcPts val="400"/>
              </a:spcBef>
              <a:buClr>
                <a:schemeClr val="dk1"/>
              </a:buClr>
              <a:buFont typeface="Arial"/>
              <a:buChar char="•"/>
              <a:defRPr/>
            </a:lvl9pPr>
          </a:lstStyle>
          <a:p>
            <a:endParaRPr/>
          </a:p>
        </p:txBody>
      </p:sp>
      <p:sp>
        <p:nvSpPr>
          <p:cNvPr id="7" name="Shape 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0" name="Shape 10"/>
          <p:cNvSpPr txBox="1"/>
          <p:nvPr/>
        </p:nvSpPr>
        <p:spPr>
          <a:xfrm rot="5400000">
            <a:off x="-3244334" y="3236640"/>
            <a:ext cx="6858000" cy="384720"/>
          </a:xfrm>
          <a:prstGeom prst="rect">
            <a:avLst/>
          </a:prstGeom>
          <a:solidFill>
            <a:srgbClr val="EAD625"/>
          </a:solidFill>
          <a:ln>
            <a:noFill/>
          </a:ln>
        </p:spPr>
        <p:txBody>
          <a:bodyPr lIns="91425" tIns="45700" rIns="91425" bIns="45700" anchor="t" anchorCtr="0">
            <a:noAutofit/>
          </a:bodyPr>
          <a:lstStyle/>
          <a:p>
            <a:pPr marL="0" marR="0" lvl="0" indent="0" algn="ctr" rtl="0">
              <a:spcBef>
                <a:spcPts val="0"/>
              </a:spcBef>
              <a:buSzPct val="25000"/>
              <a:buNone/>
            </a:pPr>
            <a:r>
              <a:rPr lang="en-US" sz="1900" b="0" i="0" u="none" strike="noStrike" cap="none" baseline="0">
                <a:solidFill>
                  <a:srgbClr val="000000"/>
                </a:solidFill>
                <a:latin typeface="Calibri"/>
                <a:ea typeface="Calibri"/>
                <a:cs typeface="Calibri"/>
                <a:sym typeface="Calibri"/>
              </a:rPr>
              <a:t>From those to whom much has been given, much will be expected</a:t>
            </a:r>
          </a:p>
        </p:txBody>
      </p:sp>
      <p:pic>
        <p:nvPicPr>
          <p:cNvPr id="11" name="Shape 11"/>
          <p:cNvPicPr preferRelativeResize="0"/>
          <p:nvPr/>
        </p:nvPicPr>
        <p:blipFill rotWithShape="1">
          <a:blip r:embed="rId13">
            <a:alphaModFix/>
          </a:blip>
          <a:srcRect/>
          <a:stretch/>
        </p:blipFill>
        <p:spPr>
          <a:xfrm>
            <a:off x="6660396" y="274637"/>
            <a:ext cx="2404227" cy="97754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0"/>
        <p:cNvGrpSpPr/>
        <p:nvPr/>
      </p:nvGrpSpPr>
      <p:grpSpPr>
        <a:xfrm>
          <a:off x="0" y="0"/>
          <a:ext cx="0" cy="0"/>
          <a:chOff x="0" y="0"/>
          <a:chExt cx="0" cy="0"/>
        </a:xfrm>
      </p:grpSpPr>
      <p:sp>
        <p:nvSpPr>
          <p:cNvPr id="231" name="Shape 23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232" name="Shape 2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marR="0" indent="-139700" algn="l" rtl="0">
              <a:spcBef>
                <a:spcPts val="640"/>
              </a:spcBef>
              <a:buClr>
                <a:schemeClr val="dk1"/>
              </a:buClr>
              <a:buFont typeface="Calibri"/>
              <a:buChar char="•"/>
              <a:defRPr/>
            </a:lvl1pPr>
            <a:lvl2pPr marL="742950" marR="0" indent="-107950" algn="l" rtl="0">
              <a:spcBef>
                <a:spcPts val="560"/>
              </a:spcBef>
              <a:buClr>
                <a:schemeClr val="dk1"/>
              </a:buClr>
              <a:buFont typeface="Calibri"/>
              <a:buChar char="–"/>
              <a:defRPr/>
            </a:lvl2pPr>
            <a:lvl3pPr marL="1143000" marR="0" indent="-76200" algn="l" rtl="0">
              <a:spcBef>
                <a:spcPts val="480"/>
              </a:spcBef>
              <a:buClr>
                <a:schemeClr val="dk1"/>
              </a:buClr>
              <a:buFont typeface="Calibri"/>
              <a:buChar char="•"/>
              <a:defRPr/>
            </a:lvl3pPr>
            <a:lvl4pPr marL="1600200" marR="0" indent="-101600" algn="l" rtl="0">
              <a:spcBef>
                <a:spcPts val="400"/>
              </a:spcBef>
              <a:buClr>
                <a:schemeClr val="dk1"/>
              </a:buClr>
              <a:buFont typeface="Calibri"/>
              <a:buChar char="–"/>
              <a:defRPr/>
            </a:lvl4pPr>
            <a:lvl5pPr marL="2057400" marR="0" indent="-101600" algn="l" rtl="0">
              <a:spcBef>
                <a:spcPts val="400"/>
              </a:spcBef>
              <a:buClr>
                <a:schemeClr val="dk1"/>
              </a:buClr>
              <a:buFont typeface="Calibri"/>
              <a:buChar char="»"/>
              <a:defRPr/>
            </a:lvl5pPr>
            <a:lvl6pPr marL="2514600" marR="0" indent="-101600" algn="l" rtl="0">
              <a:spcBef>
                <a:spcPts val="400"/>
              </a:spcBef>
              <a:buClr>
                <a:schemeClr val="dk1"/>
              </a:buClr>
              <a:buFont typeface="Calibri"/>
              <a:buChar char="•"/>
              <a:defRPr/>
            </a:lvl6pPr>
            <a:lvl7pPr marL="2971800" marR="0" indent="-101600" algn="l" rtl="0">
              <a:spcBef>
                <a:spcPts val="400"/>
              </a:spcBef>
              <a:buClr>
                <a:schemeClr val="dk1"/>
              </a:buClr>
              <a:buFont typeface="Calibri"/>
              <a:buChar char="•"/>
              <a:defRPr/>
            </a:lvl7pPr>
            <a:lvl8pPr marL="3429000" marR="0" indent="-101600" algn="l" rtl="0">
              <a:spcBef>
                <a:spcPts val="400"/>
              </a:spcBef>
              <a:buClr>
                <a:schemeClr val="dk1"/>
              </a:buClr>
              <a:buFont typeface="Calibri"/>
              <a:buChar char="•"/>
              <a:defRPr/>
            </a:lvl8pPr>
            <a:lvl9pPr marL="3886200" marR="0" indent="-101600" algn="l" rtl="0">
              <a:spcBef>
                <a:spcPts val="400"/>
              </a:spcBef>
              <a:buClr>
                <a:schemeClr val="dk1"/>
              </a:buClr>
              <a:buFont typeface="Calibri"/>
              <a:buChar char="•"/>
              <a:defRPr/>
            </a:lvl9pPr>
          </a:lstStyle>
          <a:p>
            <a:endParaRPr/>
          </a:p>
        </p:txBody>
      </p:sp>
      <p:sp>
        <p:nvSpPr>
          <p:cNvPr id="233" name="Shape 233"/>
          <p:cNvSpPr txBox="1">
            <a:spLocks noGrp="1"/>
          </p:cNvSpPr>
          <p:nvPr>
            <p:ph type="dt" idx="10"/>
          </p:nvPr>
        </p:nvSpPr>
        <p:spPr>
          <a:xfrm>
            <a:off x="457200" y="6356350"/>
            <a:ext cx="2133599" cy="365099"/>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34" name="Shape 234"/>
          <p:cNvSpPr txBox="1">
            <a:spLocks noGrp="1"/>
          </p:cNvSpPr>
          <p:nvPr>
            <p:ph type="ftr" idx="11"/>
          </p:nvPr>
        </p:nvSpPr>
        <p:spPr>
          <a:xfrm>
            <a:off x="3124200" y="6356350"/>
            <a:ext cx="2895600" cy="365099"/>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35" name="Shape 235"/>
          <p:cNvSpPr txBox="1">
            <a:spLocks noGrp="1"/>
          </p:cNvSpPr>
          <p:nvPr>
            <p:ph type="sldNum" idx="12"/>
          </p:nvPr>
        </p:nvSpPr>
        <p:spPr>
          <a:xfrm>
            <a:off x="6553200" y="6356350"/>
            <a:ext cx="2133599" cy="365099"/>
          </a:xfrm>
          <a:prstGeom prst="rect">
            <a:avLst/>
          </a:prstGeom>
          <a:noFill/>
          <a:ln>
            <a:noFill/>
          </a:ln>
        </p:spPr>
        <p:txBody>
          <a:bodyPr lIns="91425" tIns="91425" rIns="91425" bIns="91425" anchor="ctr" anchorCtr="0">
            <a:noAutofit/>
          </a:bodyPr>
          <a:lstStyle/>
          <a:p>
            <a:pPr marL="0" marR="0" lvl="0" indent="0" algn="r" rtl="0">
              <a:spcBef>
                <a:spcPts val="0"/>
              </a:spcBef>
            </a:pPr>
            <a:endParaRPr/>
          </a:p>
          <a:p>
            <a:pPr marL="457200" marR="0" lvl="1" indent="0" algn="l" rtl="0">
              <a:spcBef>
                <a:spcPts val="0"/>
              </a:spcBef>
            </a:pPr>
            <a:endParaRPr/>
          </a:p>
          <a:p>
            <a:pPr marL="914400" marR="0" lvl="2" indent="0" algn="l" rtl="0">
              <a:spcBef>
                <a:spcPts val="0"/>
              </a:spcBef>
            </a:pPr>
            <a:endParaRPr/>
          </a:p>
          <a:p>
            <a:pPr marL="1371600" marR="0" lvl="3" indent="0" algn="l" rtl="0">
              <a:spcBef>
                <a:spcPts val="0"/>
              </a:spcBef>
            </a:pPr>
            <a:endParaRPr/>
          </a:p>
          <a:p>
            <a:pPr marL="1828800" marR="0" lvl="4" indent="0" algn="l" rtl="0">
              <a:spcBef>
                <a:spcPts val="0"/>
              </a:spcBef>
            </a:pPr>
            <a:endParaRPr/>
          </a:p>
          <a:p>
            <a:pPr marL="2286000" marR="0" lvl="5" indent="0" algn="l" rtl="0">
              <a:spcBef>
                <a:spcPts val="0"/>
              </a:spcBef>
            </a:pPr>
            <a:endParaRPr/>
          </a:p>
          <a:p>
            <a:pPr marL="2743200" marR="0" lvl="6" indent="0" algn="l" rtl="0">
              <a:spcBef>
                <a:spcPts val="0"/>
              </a:spcBef>
            </a:pPr>
            <a:endParaRPr/>
          </a:p>
          <a:p>
            <a:pPr marL="3200400" marR="0" lvl="7" indent="0" algn="l" rtl="0">
              <a:spcBef>
                <a:spcPts val="0"/>
              </a:spcBef>
            </a:pPr>
            <a:endParaRPr/>
          </a:p>
          <a:p>
            <a:pPr marL="3657600" marR="0" lvl="8" indent="0" algn="l" rtl="0">
              <a:spcBef>
                <a:spcPts val="0"/>
              </a:spcBef>
            </a:pPr>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quizlet.com/83433098/ncea-english-level-one-non-fiction-language-terms-flash-card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 Id="rId3"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www.poemhunter.com/arun-kolatkar/poems/"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hyperlink" Target="http://www.poemhunter.com/arun-kolatkar/poems/"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hyperlink" Target="https://docs.google.com/document/d/1Q94wQsTCUfxm6Bvhlz9U4YIKiKPhC1q3o-q7F8emP_E/edit#heading=h.21k9r17xm1r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docs.google.com/document/d/1Q94wQsTCUfxm6Bvhlz9U4YIKiKPhC1q3o-q7F8emP_E/edit#heading=h.21k9r17xm1rl" TargetMode="External"/><Relationship Id="rId4"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hyperlink" Target="http://youtube.com/v/cIHFixUF144" TargetMode="External"/><Relationship Id="rId4" Type="http://schemas.openxmlformats.org/officeDocument/2006/relationships/image" Target="../media/image2.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4.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15.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80850" y="0"/>
            <a:ext cx="9144000" cy="6858000"/>
          </a:xfrm>
          <a:prstGeom prst="rect">
            <a:avLst/>
          </a:prstGeom>
          <a:solidFill>
            <a:srgbClr val="CC0000"/>
          </a:solid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7500">
                <a:solidFill>
                  <a:srgbClr val="CCCCCC"/>
                </a:solidFill>
                <a:latin typeface="Arial Black"/>
                <a:ea typeface="Arial Black"/>
                <a:cs typeface="Arial Black"/>
                <a:sym typeface="Arial Black"/>
              </a:rPr>
              <a:t>WARNING</a:t>
            </a:r>
          </a:p>
          <a:p>
            <a:pPr marL="0" marR="0" lvl="0" indent="0" algn="l" rtl="0">
              <a:lnSpc>
                <a:spcPct val="90000"/>
              </a:lnSpc>
              <a:spcBef>
                <a:spcPts val="0"/>
              </a:spcBef>
              <a:buClr>
                <a:schemeClr val="dk1"/>
              </a:buClr>
              <a:buFont typeface="Arial"/>
              <a:buNone/>
            </a:pPr>
            <a:endParaRPr sz="3200">
              <a:solidFill>
                <a:srgbClr val="CCCCCC"/>
              </a:solidFill>
              <a:latin typeface="Arial Black"/>
              <a:ea typeface="Arial Black"/>
              <a:cs typeface="Arial Black"/>
              <a:sym typeface="Arial Black"/>
            </a:endParaRPr>
          </a:p>
          <a:p>
            <a:pPr marL="0" marR="0" lvl="0" indent="0" algn="just" rtl="0">
              <a:lnSpc>
                <a:spcPct val="90000"/>
              </a:lnSpc>
              <a:spcBef>
                <a:spcPts val="0"/>
              </a:spcBef>
              <a:buClr>
                <a:schemeClr val="dk1"/>
              </a:buClr>
              <a:buSzPct val="25000"/>
              <a:buFont typeface="Arial"/>
              <a:buNone/>
            </a:pPr>
            <a:r>
              <a:rPr lang="en-US" sz="3200" b="0" i="0" u="none" strike="noStrike" cap="none" baseline="0">
                <a:solidFill>
                  <a:srgbClr val="CCCCCC"/>
                </a:solidFill>
                <a:latin typeface="Arial Black"/>
                <a:ea typeface="Arial Black"/>
                <a:cs typeface="Arial Black"/>
                <a:sym typeface="Arial Black"/>
              </a:rPr>
              <a:t>Every effort has been made to ensure that the jokes herein are funny.  The presenter accepts no responsibility for deficiencies in the sense of humour of the audience. I teach at a boys’ school.  Boys </a:t>
            </a:r>
            <a:r>
              <a:rPr lang="en-US" sz="3200">
                <a:solidFill>
                  <a:srgbClr val="CCCCCC"/>
                </a:solidFill>
                <a:latin typeface="Arial Black"/>
                <a:ea typeface="Arial Black"/>
                <a:cs typeface="Arial Black"/>
                <a:sym typeface="Arial Black"/>
              </a:rPr>
              <a:t>find </a:t>
            </a:r>
            <a:r>
              <a:rPr lang="en-US" sz="3200" b="0" i="0" u="none" strike="noStrike" cap="none" baseline="0">
                <a:solidFill>
                  <a:srgbClr val="CCCCCC"/>
                </a:solidFill>
                <a:latin typeface="Arial Black"/>
                <a:ea typeface="Arial Black"/>
                <a:cs typeface="Arial Black"/>
                <a:sym typeface="Arial Black"/>
              </a:rPr>
              <a:t>particular parts of the human anatomy endlessly amusing.  I am not above appealing to the bottom line in this regard.</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So … what is the actual standard?</a:t>
            </a:r>
          </a:p>
        </p:txBody>
      </p:sp>
      <p:sp>
        <p:nvSpPr>
          <p:cNvPr id="137" name="Shape 137"/>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Show understanding of significant aspects of unfamiliar texts through close reading,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Analyse significant aspects of unfamiliar texts through close reading,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Respond critically to significant aspects of unfamiliar texts through close reading,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So … what is the actual standard?</a:t>
            </a:r>
          </a:p>
        </p:txBody>
      </p:sp>
      <p:sp>
        <p:nvSpPr>
          <p:cNvPr id="143" name="Shape 14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Show understanding of significant aspects of unfamiliar texts through </a:t>
            </a:r>
            <a:r>
              <a:rPr lang="en-US" sz="2950" b="0" i="0" u="none" strike="noStrike" cap="none" baseline="0">
                <a:solidFill>
                  <a:srgbClr val="FF0000"/>
                </a:solidFill>
                <a:latin typeface="Calibri"/>
                <a:ea typeface="Calibri"/>
                <a:cs typeface="Calibri"/>
                <a:sym typeface="Calibri"/>
              </a:rPr>
              <a:t>close reading</a:t>
            </a:r>
            <a:r>
              <a:rPr lang="en-US" sz="2950" b="0" i="0" u="none" strike="noStrike" cap="none" baseline="0">
                <a:solidFill>
                  <a:schemeClr val="dk1"/>
                </a:solidFill>
                <a:latin typeface="Calibri"/>
                <a:ea typeface="Calibri"/>
                <a:cs typeface="Calibri"/>
                <a:sym typeface="Calibri"/>
              </a:rPr>
              <a:t>,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Analyse significant aspects of unfamiliar texts through </a:t>
            </a:r>
            <a:r>
              <a:rPr lang="en-US" sz="2950" b="0" i="0" u="none" strike="noStrike" cap="none" baseline="0">
                <a:solidFill>
                  <a:srgbClr val="FF0000"/>
                </a:solidFill>
                <a:latin typeface="Calibri"/>
                <a:ea typeface="Calibri"/>
                <a:cs typeface="Calibri"/>
                <a:sym typeface="Calibri"/>
              </a:rPr>
              <a:t>close reading</a:t>
            </a:r>
            <a:r>
              <a:rPr lang="en-US" sz="2950" b="0" i="0" u="none" strike="noStrike" cap="none" baseline="0">
                <a:solidFill>
                  <a:schemeClr val="dk1"/>
                </a:solidFill>
                <a:latin typeface="Calibri"/>
                <a:ea typeface="Calibri"/>
                <a:cs typeface="Calibri"/>
                <a:sym typeface="Calibri"/>
              </a:rPr>
              <a:t>,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Respond critically to significant aspects of unfamiliar texts through </a:t>
            </a:r>
            <a:r>
              <a:rPr lang="en-US" sz="2950" b="0" i="0" u="none" strike="noStrike" cap="none" baseline="0">
                <a:solidFill>
                  <a:srgbClr val="FF0000"/>
                </a:solidFill>
                <a:latin typeface="Calibri"/>
                <a:ea typeface="Calibri"/>
                <a:cs typeface="Calibri"/>
                <a:sym typeface="Calibri"/>
              </a:rPr>
              <a:t>close reading</a:t>
            </a:r>
            <a:r>
              <a:rPr lang="en-US" sz="2950" b="0" i="0" u="none" strike="noStrike" cap="none" baseline="0">
                <a:solidFill>
                  <a:schemeClr val="dk1"/>
                </a:solidFill>
                <a:latin typeface="Calibri"/>
                <a:ea typeface="Calibri"/>
                <a:cs typeface="Calibri"/>
                <a:sym typeface="Calibri"/>
              </a:rPr>
              <a:t>, supported by evidence.</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We were encouraging</a:t>
            </a:r>
            <a:r>
              <a:rPr lang="en-US" sz="3950">
                <a:solidFill>
                  <a:schemeClr val="dk1"/>
                </a:solidFill>
                <a:latin typeface="Calibri"/>
                <a:ea typeface="Calibri"/>
                <a:cs typeface="Calibri"/>
                <a:sym typeface="Calibri"/>
              </a:rPr>
              <a:t>...</a:t>
            </a:r>
            <a:r>
              <a:rPr lang="en-US" sz="3950" b="0" i="0" u="none" strike="noStrike" cap="none" baseline="0">
                <a:solidFill>
                  <a:schemeClr val="dk1"/>
                </a:solidFill>
                <a:latin typeface="Calibri"/>
                <a:ea typeface="Calibri"/>
                <a:cs typeface="Calibri"/>
                <a:sym typeface="Calibri"/>
              </a:rPr>
              <a:t> </a:t>
            </a:r>
          </a:p>
        </p:txBody>
      </p:sp>
      <p:sp>
        <p:nvSpPr>
          <p:cNvPr id="149" name="Shape 149"/>
          <p:cNvSpPr/>
          <p:nvPr/>
        </p:nvSpPr>
        <p:spPr>
          <a:xfrm>
            <a:off x="457200" y="1499891"/>
            <a:ext cx="8347733" cy="507831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The tension grows to a dramatic climax at the end of the Little Red Riding Hood, due to the reader’s sympathies having been carefully and subtly shaped to side with the wolf.  We realise that the natural way of the world is that the strong prey on the weak, and that ‘the big bad wolf’, is a cleverly created symbol of the beauty and majesty of nature at its high point.  Thus, we share the wolf’s satisfaction upon asserting its dominance as the alpha predator at the top of the food chain  with such ‘big teeth’ , as it quietly digests its hard won kill.</a:t>
            </a:r>
          </a:p>
          <a:p>
            <a:pPr marL="0" marR="0" lvl="0" indent="0" algn="l" rtl="0">
              <a:spcBef>
                <a:spcPts val="0"/>
              </a:spcBef>
              <a:buSzPct val="25000"/>
              <a:buNone/>
            </a:pPr>
            <a:r>
              <a:rPr lang="en-US" sz="1800" b="0" i="0" u="none" strike="noStrike" cap="none" baseline="0">
                <a:solidFill>
                  <a:schemeClr val="dk1"/>
                </a:solidFill>
                <a:latin typeface="Calibri"/>
                <a:ea typeface="Calibri"/>
                <a:cs typeface="Calibri"/>
                <a:sym typeface="Calibri"/>
              </a:rPr>
              <a:t>Though the wolf feels no tension, the clever foreshadowing - the mention of the malicious axe wielding enviro-terrorist character ‘The Woodsman’- creates the first hints of tension.  This develops as this terrifying being ‘crashes through the door’ (note how the jarring onomatopoeia creates a clear sense of discord here - paralleling the fact that the natural order of the food chain is about to be hideously perverted.)  As the weapon of the woodsman is revealed - a brutal axe - so often used for destruction of the natural world - the tension reaches a high point.  We perceive the wolf - naturally dozy after so large a meal, will react too slowly - and fear for its fate.  Tragically the tension abates only through the catastrophic ending - the wolf is brutally killed.  Now tension is replaced by catharsis as we lament, once again, man’s ignorant destruction of nature - nature symbolised by this glorious and unfortunate creature.</a:t>
            </a:r>
          </a:p>
        </p:txBody>
      </p:sp>
      <p:pic>
        <p:nvPicPr>
          <p:cNvPr id="150" name="Shape 150"/>
          <p:cNvPicPr preferRelativeResize="0"/>
          <p:nvPr/>
        </p:nvPicPr>
        <p:blipFill>
          <a:blip r:embed="rId3">
            <a:alphaModFix/>
          </a:blip>
          <a:stretch>
            <a:fillRect/>
          </a:stretch>
        </p:blipFill>
        <p:spPr>
          <a:xfrm>
            <a:off x="828675" y="1500187"/>
            <a:ext cx="9129712" cy="5072062"/>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1000"/>
                                        <p:tgtEl>
                                          <p:spTgt spid="150"/>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To teach the</a:t>
            </a:r>
            <a:r>
              <a:rPr lang="en-US" sz="3950">
                <a:solidFill>
                  <a:schemeClr val="dk1"/>
                </a:solidFill>
                <a:latin typeface="Calibri"/>
                <a:ea typeface="Calibri"/>
                <a:cs typeface="Calibri"/>
                <a:sym typeface="Calibri"/>
              </a:rPr>
              <a:t>m</a:t>
            </a:r>
            <a:r>
              <a:rPr lang="en-US" sz="3950" b="0" i="0" u="none" strike="noStrike" cap="none" baseline="0">
                <a:solidFill>
                  <a:schemeClr val="dk1"/>
                </a:solidFill>
                <a:latin typeface="Calibri"/>
                <a:ea typeface="Calibri"/>
                <a:cs typeface="Calibri"/>
                <a:sym typeface="Calibri"/>
              </a:rPr>
              <a:t> how to read we need to teach them how to read</a:t>
            </a:r>
          </a:p>
        </p:txBody>
      </p:sp>
      <p:sp>
        <p:nvSpPr>
          <p:cNvPr id="156" name="Shape 156"/>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0" marR="0" indent="0" algn="l" rtl="0">
              <a:spcBef>
                <a:spcPts val="640"/>
              </a:spcBef>
              <a:buNone/>
            </a:pPr>
            <a:r>
              <a:rPr lang="en-US" sz="3200">
                <a:solidFill>
                  <a:schemeClr val="dk1"/>
                </a:solidFill>
                <a:latin typeface="Calibri"/>
                <a:ea typeface="Calibri"/>
                <a:cs typeface="Calibri"/>
                <a:sym typeface="Calibri"/>
              </a:rPr>
              <a:t>Starting Point - Professional Learning and growth around how to teach reading We focussed on</a:t>
            </a:r>
            <a:r>
              <a:rPr lang="en-US"/>
              <a:t> </a:t>
            </a:r>
          </a:p>
          <a:p>
            <a:pPr marL="0" marR="0" indent="0" algn="l" rtl="0">
              <a:spcBef>
                <a:spcPts val="640"/>
              </a:spcBef>
              <a:buNone/>
            </a:pPr>
            <a:endParaRPr/>
          </a:p>
          <a:p>
            <a:pPr marL="0" marR="0" indent="0" algn="l" rtl="0">
              <a:spcBef>
                <a:spcPts val="640"/>
              </a:spcBef>
              <a:buNone/>
            </a:pPr>
            <a:r>
              <a:rPr lang="en-US" i="1"/>
              <a:t>Reciprocal Teaching ... strategies that have proven to be highly effective for diverse (all) learners. In it, we describe six different implementations in New Zealand primary, intermediate, and secondary schools. These studies include senior primary students with behavioural issues, low decoders, ESOL students, and an entire cohort of 13-year-old students in a multicultural secondary school.’</a:t>
            </a:r>
          </a:p>
          <a:p>
            <a:pPr marL="0" marR="0" lvl="0" indent="0" algn="l" rtl="0">
              <a:spcBef>
                <a:spcPts val="640"/>
              </a:spcBef>
              <a:buNone/>
            </a:pPr>
            <a:r>
              <a:rPr lang="en-US"/>
              <a:t>NZ Education Gazette July 2015</a:t>
            </a: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77026" y="274637"/>
            <a:ext cx="61761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a:solidFill>
                  <a:schemeClr val="dk1"/>
                </a:solidFill>
                <a:latin typeface="Calibri"/>
                <a:ea typeface="Calibri"/>
                <a:cs typeface="Calibri"/>
                <a:sym typeface="Calibri"/>
              </a:rPr>
              <a:t>And developed the following</a:t>
            </a:r>
          </a:p>
        </p:txBody>
      </p:sp>
      <p:sp>
        <p:nvSpPr>
          <p:cNvPr id="162" name="Shape 162"/>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0" marR="0" lvl="0" indent="0" algn="l" rtl="0">
              <a:spcBef>
                <a:spcPts val="0"/>
              </a:spcBef>
              <a:buNone/>
            </a:pPr>
            <a:r>
              <a:rPr lang="en-US" sz="3000"/>
              <a:t>An approach ...</a:t>
            </a: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a:p>
            <a:pPr marL="514350" marR="0" lvl="0" indent="-514350" algn="l" rtl="0">
              <a:spcBef>
                <a:spcPts val="640"/>
              </a:spcBef>
              <a:buClr>
                <a:schemeClr val="dk1"/>
              </a:buClr>
              <a:buSzPct val="100000"/>
              <a:buFont typeface="Calibri"/>
              <a:buAutoNum type="arabicPeriod"/>
            </a:pPr>
            <a:r>
              <a:rPr lang="en-US" sz="3200" b="0" i="0" u="none" strike="noStrike" cap="none" baseline="0">
                <a:solidFill>
                  <a:schemeClr val="dk1"/>
                </a:solidFill>
                <a:latin typeface="Calibri"/>
                <a:ea typeface="Calibri"/>
                <a:cs typeface="Calibri"/>
                <a:sym typeface="Calibri"/>
              </a:rPr>
              <a:t>Explicitly teaching reading strategies – Christmas Present Reading</a:t>
            </a:r>
          </a:p>
          <a:p>
            <a:pPr marL="514350" marR="0" lvl="0" indent="-514350" algn="l" rtl="0">
              <a:spcBef>
                <a:spcPts val="640"/>
              </a:spcBef>
              <a:buClr>
                <a:schemeClr val="dk1"/>
              </a:buClr>
              <a:buSzPct val="100000"/>
              <a:buFont typeface="Calibri"/>
              <a:buAutoNum type="arabicPeriod"/>
            </a:pPr>
            <a:r>
              <a:rPr lang="en-US" sz="3200" b="0" i="0" u="none" strike="noStrike" cap="none" baseline="0">
                <a:solidFill>
                  <a:schemeClr val="dk1"/>
                </a:solidFill>
                <a:latin typeface="Calibri"/>
                <a:ea typeface="Calibri"/>
                <a:cs typeface="Calibri"/>
                <a:sym typeface="Calibri"/>
              </a:rPr>
              <a:t>Teaching the conventions of genre – what IS a poem</a:t>
            </a:r>
          </a:p>
          <a:p>
            <a:pPr marL="514350" marR="0" lvl="0" indent="-514350" algn="l" rtl="0">
              <a:spcBef>
                <a:spcPts val="640"/>
              </a:spcBef>
              <a:buClr>
                <a:schemeClr val="dk1"/>
              </a:buClr>
              <a:buSzPct val="100000"/>
              <a:buFont typeface="Calibri"/>
              <a:buAutoNum type="arabicPeriod"/>
            </a:pPr>
            <a:r>
              <a:rPr lang="en-US" sz="3200" b="0" i="0" u="none" strike="noStrike" cap="none" baseline="0">
                <a:solidFill>
                  <a:schemeClr val="dk1"/>
                </a:solidFill>
                <a:latin typeface="Calibri"/>
                <a:ea typeface="Calibri"/>
                <a:cs typeface="Calibri"/>
                <a:sym typeface="Calibri"/>
              </a:rPr>
              <a:t>Mini units, by genre</a:t>
            </a:r>
          </a:p>
          <a:p>
            <a:pPr marL="514350" marR="0" lvl="0" indent="-514350" algn="l" rtl="0">
              <a:spcBef>
                <a:spcPts val="640"/>
              </a:spcBef>
              <a:buClr>
                <a:schemeClr val="dk1"/>
              </a:buClr>
              <a:buSzPct val="100000"/>
              <a:buFont typeface="Calibri"/>
              <a:buAutoNum type="arabicPeriod"/>
            </a:pPr>
            <a:r>
              <a:rPr lang="en-US" sz="3200" b="0" i="0" u="none" strike="noStrike" cap="none" baseline="0">
                <a:solidFill>
                  <a:schemeClr val="dk1"/>
                </a:solidFill>
                <a:latin typeface="Calibri"/>
                <a:ea typeface="Calibri"/>
                <a:cs typeface="Calibri"/>
                <a:sym typeface="Calibri"/>
              </a:rPr>
              <a:t>Every text is an Unfamiliar Text</a:t>
            </a: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a:p>
            <a:pPr marL="342900" marR="0" lvl="0" indent="-139700" algn="l" rtl="0">
              <a:spcBef>
                <a:spcPts val="640"/>
              </a:spcBef>
              <a:buClr>
                <a:schemeClr val="dk1"/>
              </a:buClr>
              <a:buFont typeface="Arial"/>
              <a:buNone/>
            </a:pPr>
            <a:endParaRPr sz="32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What did YOU do with the pressies under the tree?</a:t>
            </a:r>
          </a:p>
        </p:txBody>
      </p:sp>
      <p:pic>
        <p:nvPicPr>
          <p:cNvPr id="168" name="Shape 168"/>
          <p:cNvPicPr preferRelativeResize="0">
            <a:picLocks noGrp="1"/>
          </p:cNvPicPr>
          <p:nvPr>
            <p:ph type="body" idx="1"/>
          </p:nvPr>
        </p:nvPicPr>
        <p:blipFill rotWithShape="1">
          <a:blip r:embed="rId3">
            <a:alphaModFix/>
          </a:blip>
          <a:srcRect t="8493" b="8492"/>
          <a:stretch/>
        </p:blipFill>
        <p:spPr>
          <a:xfrm>
            <a:off x="457200" y="1600200"/>
            <a:ext cx="8229600" cy="4525963"/>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Christmas Present Reading</a:t>
            </a:r>
          </a:p>
        </p:txBody>
      </p:sp>
      <p:sp>
        <p:nvSpPr>
          <p:cNvPr id="174" name="Shape 174"/>
          <p:cNvSpPr/>
          <p:nvPr/>
        </p:nvSpPr>
        <p:spPr>
          <a:xfrm>
            <a:off x="1077266" y="1417638"/>
            <a:ext cx="7098612" cy="313932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baseline="0">
                <a:solidFill>
                  <a:schemeClr val="dk1"/>
                </a:solidFill>
                <a:latin typeface="Calibri"/>
                <a:ea typeface="Calibri"/>
                <a:cs typeface="Calibri"/>
                <a:sym typeface="Calibri"/>
              </a:rPr>
              <a:t>The idea is to read like opening a Christmas Present ...</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342900" marR="0" lvl="0" indent="-381000" algn="l" rtl="0">
              <a:spcBef>
                <a:spcPts val="0"/>
              </a:spcBef>
              <a:buClr>
                <a:schemeClr val="dk1"/>
              </a:buClr>
              <a:buSzPct val="100000"/>
              <a:buFont typeface="Calibri"/>
              <a:buAutoNum type="arabicPeriod"/>
            </a:pPr>
            <a:r>
              <a:rPr lang="en-US" sz="2400" b="0" i="0" u="none" strike="noStrike" cap="none" baseline="0">
                <a:solidFill>
                  <a:schemeClr val="dk1"/>
                </a:solidFill>
                <a:latin typeface="Calibri"/>
                <a:ea typeface="Calibri"/>
                <a:cs typeface="Calibri"/>
                <a:sym typeface="Calibri"/>
              </a:rPr>
              <a:t>Give the box a bit of a shake, look at the wrapping paper, read the card.</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US" sz="2400" b="0" i="0" u="none" strike="noStrike" cap="none" baseline="0">
                <a:solidFill>
                  <a:srgbClr val="FF0000"/>
                </a:solidFill>
                <a:latin typeface="Calibri"/>
                <a:ea typeface="Calibri"/>
                <a:cs typeface="Calibri"/>
                <a:sym typeface="Calibri"/>
              </a:rPr>
              <a:t>Expectations and Predictions</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US" sz="2400" b="0" i="0" u="none" strike="noStrike" cap="none" baseline="0">
                <a:solidFill>
                  <a:schemeClr val="dk1"/>
                </a:solidFill>
                <a:latin typeface="Calibri"/>
                <a:ea typeface="Calibri"/>
                <a:cs typeface="Calibri"/>
                <a:sym typeface="Calibri"/>
              </a:rPr>
              <a:t>2.  Open it up and have a good look at it, then have a play with it and see what it can do.  (</a:t>
            </a:r>
            <a:r>
              <a:rPr lang="en-US" sz="2400" b="0" i="0" u="none" strike="noStrike" cap="none" baseline="0">
                <a:solidFill>
                  <a:srgbClr val="FF0000"/>
                </a:solidFill>
                <a:latin typeface="Calibri"/>
                <a:ea typeface="Calibri"/>
                <a:cs typeface="Calibri"/>
                <a:sym typeface="Calibri"/>
              </a:rPr>
              <a:t>Use your ISE</a:t>
            </a:r>
            <a:r>
              <a:rPr lang="en-US" sz="2400" b="0" i="0" u="none" strike="noStrike" cap="none" baseline="0">
                <a:solidFill>
                  <a:schemeClr val="dk1"/>
                </a:solidFill>
                <a:latin typeface="Calibri"/>
                <a:ea typeface="Calibri"/>
                <a:cs typeface="Calibri"/>
                <a:sym typeface="Calibri"/>
              </a:rPr>
              <a:t>)</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US" sz="2400" b="0" i="0" u="none" strike="noStrike" cap="none" baseline="0">
                <a:solidFill>
                  <a:srgbClr val="FF0000"/>
                </a:solidFill>
                <a:latin typeface="Calibri"/>
                <a:ea typeface="Calibri"/>
                <a:cs typeface="Calibri"/>
                <a:sym typeface="Calibri"/>
              </a:rPr>
              <a:t>Visualise, P.S.I.Lise, Analyse, Peoplise</a:t>
            </a:r>
          </a:p>
        </p:txBody>
      </p:sp>
      <p:sp>
        <p:nvSpPr>
          <p:cNvPr id="175" name="Shape 175"/>
          <p:cNvSpPr/>
          <p:nvPr/>
        </p:nvSpPr>
        <p:spPr>
          <a:xfrm>
            <a:off x="2175300" y="1903500"/>
            <a:ext cx="6968699" cy="4743197"/>
          </a:xfrm>
          <a:prstGeom prst="irregularSeal2">
            <a:avLst/>
          </a:prstGeom>
          <a:solidFill>
            <a:schemeClr val="lt2"/>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US" sz="1800"/>
              <a:t>This is a pared down, manageable approach.  Our first attempt involved  trying to teach a lot reciprocal reading strategies - questions, summaries, etc - but it was too broad.</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5"/>
                                        </p:tgtEl>
                                        <p:attrNameLst>
                                          <p:attrName>style.visibility</p:attrName>
                                        </p:attrNameLst>
                                      </p:cBhvr>
                                      <p:to>
                                        <p:strVal val="visible"/>
                                      </p:to>
                                    </p:set>
                                    <p:animEffect transition="in" filter="fade">
                                      <p:cBhvr>
                                        <p:cTn id="7" dur="10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Again and again on the marker’s report...</a:t>
            </a:r>
          </a:p>
        </p:txBody>
      </p:sp>
      <p:sp>
        <p:nvSpPr>
          <p:cNvPr id="181" name="Shape 181"/>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A useful approach to unfamiliar texts is to focus on the stylistic conventions of the three genres of texts being assessed: fiction prose, poetry, and non-fiction prose. </a:t>
            </a:r>
          </a:p>
          <a:p>
            <a:pPr rtl="0">
              <a:spcBef>
                <a:spcPts val="0"/>
              </a:spcBef>
              <a:buNone/>
            </a:pPr>
            <a:endParaRPr/>
          </a:p>
          <a:p>
            <a:pPr rtl="0">
              <a:spcBef>
                <a:spcPts val="0"/>
              </a:spcBef>
              <a:buNone/>
            </a:pPr>
            <a:r>
              <a:rPr lang="en-US"/>
              <a:t>A useful approach to unfamiliar texts is to focus on the stylistic conventions of the three genre of text being assessed.</a:t>
            </a:r>
          </a:p>
          <a:p>
            <a:pPr rtl="0">
              <a:spcBef>
                <a:spcPts val="0"/>
              </a:spcBef>
              <a:buNone/>
            </a:pPr>
            <a:endParaRPr/>
          </a:p>
          <a:p>
            <a:pPr>
              <a:spcBef>
                <a:spcPts val="0"/>
              </a:spcBef>
              <a:buNone/>
            </a:pPr>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What for??</a:t>
            </a:r>
          </a:p>
        </p:txBody>
      </p:sp>
      <p:sp>
        <p:nvSpPr>
          <p:cNvPr id="187" name="Shape 187"/>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US">
                <a:solidFill>
                  <a:schemeClr val="dk1"/>
                </a:solidFill>
              </a:rPr>
              <a:t>This gives them the prior knowledge to be able to make good predictions.</a:t>
            </a:r>
          </a:p>
          <a:p>
            <a:pPr lvl="0" rtl="0">
              <a:spcBef>
                <a:spcPts val="0"/>
              </a:spcBef>
              <a:buClr>
                <a:schemeClr val="dk1"/>
              </a:buClr>
              <a:buFont typeface="Arial"/>
              <a:buNone/>
            </a:pPr>
            <a:endParaRPr>
              <a:solidFill>
                <a:schemeClr val="dk1"/>
              </a:solidFill>
            </a:endParaRPr>
          </a:p>
          <a:p>
            <a:pPr lvl="0" rtl="0">
              <a:spcBef>
                <a:spcPts val="0"/>
              </a:spcBef>
              <a:buNone/>
            </a:pPr>
            <a:r>
              <a:rPr lang="en-US">
                <a:solidFill>
                  <a:schemeClr val="dk1"/>
                </a:solidFill>
              </a:rPr>
              <a:t>Accessing Prior Knowledge = Good Learning</a:t>
            </a:r>
          </a:p>
          <a:p>
            <a:pPr lvl="0" rtl="0">
              <a:spcBef>
                <a:spcPts val="0"/>
              </a:spcBef>
              <a:buNone/>
            </a:pPr>
            <a:endParaRPr>
              <a:solidFill>
                <a:schemeClr val="dk1"/>
              </a:solidFill>
            </a:endParaRPr>
          </a:p>
          <a:p>
            <a:pPr lvl="0" rtl="0">
              <a:spcBef>
                <a:spcPts val="0"/>
              </a:spcBef>
              <a:buNone/>
            </a:pPr>
            <a:r>
              <a:rPr lang="en-US">
                <a:solidFill>
                  <a:schemeClr val="dk1"/>
                </a:solidFill>
              </a:rPr>
              <a:t>Making Predictions = one of the Reciprocal Reading Strategies = Good Learning</a:t>
            </a:r>
          </a:p>
          <a:p>
            <a:pPr lvl="0" rtl="0">
              <a:spcBef>
                <a:spcPts val="0"/>
              </a:spcBef>
              <a:buNone/>
            </a:pPr>
            <a:endParaRPr>
              <a:solidFill>
                <a:schemeClr val="dk1"/>
              </a:solidFill>
            </a:endParaRPr>
          </a:p>
          <a:p>
            <a:pPr lvl="0" rtl="0">
              <a:spcBef>
                <a:spcPts val="0"/>
              </a:spcBef>
              <a:buNone/>
            </a:pPr>
            <a:endParaRPr>
              <a:solidFill>
                <a:schemeClr val="dk1"/>
              </a:solidFill>
            </a:endParaRPr>
          </a:p>
          <a:p>
            <a:pPr lvl="0" rtl="0">
              <a:spcBef>
                <a:spcPts val="0"/>
              </a:spcBef>
              <a:buClr>
                <a:schemeClr val="dk1"/>
              </a:buClr>
              <a:buSzPct val="45833"/>
              <a:buFont typeface="Arial"/>
              <a:buNone/>
            </a:pPr>
            <a:r>
              <a:rPr lang="en-US">
                <a:solidFill>
                  <a:schemeClr val="dk1"/>
                </a:solidFill>
              </a:rPr>
              <a:t>So we (In the broadest sense - perhaps you contributed) developed ...</a:t>
            </a:r>
          </a:p>
          <a:p>
            <a:pPr>
              <a:spcBef>
                <a:spcPts val="0"/>
              </a:spcBef>
              <a:buNone/>
            </a:pPr>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lvl="0" rtl="0">
              <a:spcBef>
                <a:spcPts val="0"/>
              </a:spcBef>
              <a:buNone/>
            </a:pPr>
            <a:r>
              <a:rPr lang="en-US" sz="3600"/>
              <a:t>Expect Non-fiction / persuasive / prose to ...</a:t>
            </a:r>
          </a:p>
        </p:txBody>
      </p:sp>
      <p:sp>
        <p:nvSpPr>
          <p:cNvPr id="193" name="Shape 193"/>
          <p:cNvSpPr txBox="1">
            <a:spLocks noGrp="1"/>
          </p:cNvSpPr>
          <p:nvPr>
            <p:ph type="body" idx="1"/>
          </p:nvPr>
        </p:nvSpPr>
        <p:spPr>
          <a:xfrm>
            <a:off x="457200" y="1600200"/>
            <a:ext cx="4074300" cy="4526100"/>
          </a:xfrm>
          <a:prstGeom prst="rect">
            <a:avLst/>
          </a:prstGeom>
        </p:spPr>
        <p:txBody>
          <a:bodyPr lIns="91425" tIns="91425" rIns="91425" bIns="91425" anchor="t" anchorCtr="0">
            <a:noAutofit/>
          </a:bodyPr>
          <a:lstStyle/>
          <a:p>
            <a:pPr lvl="0" rtl="0">
              <a:spcBef>
                <a:spcPts val="0"/>
              </a:spcBef>
              <a:buNone/>
            </a:pPr>
            <a:r>
              <a:rPr lang="en-US" sz="1400"/>
              <a:t>WHAT</a:t>
            </a:r>
          </a:p>
          <a:p>
            <a:pPr lvl="0" rtl="0">
              <a:spcBef>
                <a:spcPts val="0"/>
              </a:spcBef>
              <a:buNone/>
            </a:pPr>
            <a:endParaRPr sz="1400"/>
          </a:p>
          <a:p>
            <a:pPr marL="457200" lvl="0" indent="-228600" rtl="0">
              <a:spcBef>
                <a:spcPts val="0"/>
              </a:spcBef>
              <a:buSzPct val="100000"/>
            </a:pPr>
            <a:r>
              <a:rPr lang="en-US" sz="1400"/>
              <a:t>Likely to be opinionated - have a line of argument, or degree of persuasiveness.</a:t>
            </a:r>
          </a:p>
          <a:p>
            <a:pPr marL="457200" lvl="0" indent="-228600" rtl="0">
              <a:spcBef>
                <a:spcPts val="0"/>
              </a:spcBef>
              <a:buSzPct val="100000"/>
            </a:pPr>
            <a:r>
              <a:rPr lang="en-US" sz="1400"/>
              <a:t>Facts or evidence/anecdotes to support the OPINIONs</a:t>
            </a:r>
          </a:p>
          <a:p>
            <a:pPr marL="457200" lvl="0" indent="-228600" rtl="0">
              <a:spcBef>
                <a:spcPts val="0"/>
              </a:spcBef>
              <a:buSzPct val="100000"/>
            </a:pPr>
            <a:r>
              <a:rPr lang="en-US" sz="1400"/>
              <a:t>Come in different types - articles, opinion pieces, reviews, editorials, auto-biographies, travel writing, exppo</a:t>
            </a:r>
          </a:p>
          <a:p>
            <a:pPr marL="457200" lvl="0" indent="-228600" rtl="0">
              <a:spcBef>
                <a:spcPts val="0"/>
              </a:spcBef>
              <a:buSzPct val="100000"/>
            </a:pPr>
            <a:r>
              <a:rPr lang="en-US" sz="1400"/>
              <a:t>Introduction - topic is clarified</a:t>
            </a:r>
          </a:p>
          <a:p>
            <a:pPr marL="457200" lvl="0" indent="-228600" rtl="0">
              <a:spcBef>
                <a:spcPts val="0"/>
              </a:spcBef>
              <a:buSzPct val="100000"/>
            </a:pPr>
            <a:r>
              <a:rPr lang="en-US" sz="1400"/>
              <a:t>Conclusion - opinion made clearest.</a:t>
            </a:r>
          </a:p>
          <a:p>
            <a:pPr marL="457200" lvl="0" indent="-228600" rtl="0">
              <a:spcBef>
                <a:spcPts val="0"/>
              </a:spcBef>
              <a:buSzPct val="100000"/>
            </a:pPr>
            <a:r>
              <a:rPr lang="en-US" sz="1400"/>
              <a:t>Likely to include a contrast or moment of change</a:t>
            </a:r>
          </a:p>
          <a:p>
            <a:pPr marL="457200" lvl="0" indent="-228600" rtl="0">
              <a:spcBef>
                <a:spcPts val="0"/>
              </a:spcBef>
              <a:buSzPct val="100000"/>
            </a:pPr>
            <a:r>
              <a:rPr lang="en-US" sz="1400"/>
              <a:t>Comment on human nature or the world we live in</a:t>
            </a:r>
          </a:p>
          <a:p>
            <a:pPr lvl="0" rtl="0">
              <a:spcBef>
                <a:spcPts val="0"/>
              </a:spcBef>
              <a:buNone/>
            </a:pPr>
            <a:endParaRPr sz="1400"/>
          </a:p>
          <a:p>
            <a:pPr lvl="0" rtl="0">
              <a:spcBef>
                <a:spcPts val="0"/>
              </a:spcBef>
              <a:buNone/>
            </a:pPr>
            <a:endParaRPr sz="1400"/>
          </a:p>
        </p:txBody>
      </p:sp>
      <p:sp>
        <p:nvSpPr>
          <p:cNvPr id="194" name="Shape 194"/>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US" sz="1400"/>
              <a:t>The HOW</a:t>
            </a:r>
          </a:p>
          <a:p>
            <a:pPr lvl="0" rtl="0">
              <a:spcBef>
                <a:spcPts val="0"/>
              </a:spcBef>
              <a:buNone/>
            </a:pPr>
            <a:endParaRPr sz="1400">
              <a:solidFill>
                <a:srgbClr val="FF0000"/>
              </a:solidFill>
            </a:endParaRPr>
          </a:p>
          <a:p>
            <a:pPr lvl="0" rtl="0">
              <a:spcBef>
                <a:spcPts val="0"/>
              </a:spcBef>
              <a:buClr>
                <a:schemeClr val="dk1"/>
              </a:buClr>
              <a:buSzPct val="78571"/>
              <a:buFont typeface="Arial"/>
              <a:buNone/>
            </a:pPr>
            <a:r>
              <a:rPr lang="en-US" sz="1400"/>
              <a:t>Short, simple or minor sentences - </a:t>
            </a:r>
            <a:r>
              <a:rPr lang="en-US" sz="1400">
                <a:solidFill>
                  <a:srgbClr val="FF0000"/>
                </a:solidFill>
              </a:rPr>
              <a:t>for emphasis - to stress a persuasive point</a:t>
            </a:r>
          </a:p>
          <a:p>
            <a:pPr lvl="0" rtl="0">
              <a:spcBef>
                <a:spcPts val="0"/>
              </a:spcBef>
              <a:buNone/>
            </a:pPr>
            <a:r>
              <a:rPr lang="en-US" sz="1400"/>
              <a:t>Figurative Imagery - personification, metaphor, simile - to </a:t>
            </a:r>
            <a:r>
              <a:rPr lang="en-US" sz="1400">
                <a:solidFill>
                  <a:srgbClr val="FF0000"/>
                </a:solidFill>
              </a:rPr>
              <a:t>develop understanding of </a:t>
            </a:r>
            <a:r>
              <a:rPr lang="en-US">
                <a:solidFill>
                  <a:srgbClr val="FF0000"/>
                </a:solidFill>
              </a:rPr>
              <a:t>opinion</a:t>
            </a:r>
          </a:p>
          <a:p>
            <a:pPr lvl="0" rtl="0">
              <a:spcBef>
                <a:spcPts val="0"/>
              </a:spcBef>
              <a:buNone/>
            </a:pPr>
            <a:r>
              <a:rPr lang="en-US" sz="1400">
                <a:solidFill>
                  <a:srgbClr val="000000"/>
                </a:solidFill>
              </a:rPr>
              <a:t>Questions or commands - rhetorical - </a:t>
            </a:r>
            <a:r>
              <a:rPr lang="en-US" sz="1400">
                <a:solidFill>
                  <a:srgbClr val="FF0000"/>
                </a:solidFill>
              </a:rPr>
              <a:t>for emphasis</a:t>
            </a:r>
            <a:r>
              <a:rPr lang="en-US" sz="1400">
                <a:solidFill>
                  <a:srgbClr val="000000"/>
                </a:solidFill>
              </a:rPr>
              <a:t>, leading questions </a:t>
            </a:r>
            <a:r>
              <a:rPr lang="en-US" sz="1400">
                <a:solidFill>
                  <a:srgbClr val="FF0000"/>
                </a:solidFill>
              </a:rPr>
              <a:t>to lead into an </a:t>
            </a:r>
            <a:r>
              <a:rPr lang="en-US">
                <a:solidFill>
                  <a:srgbClr val="FF0000"/>
                </a:solidFill>
              </a:rPr>
              <a:t>opinion</a:t>
            </a:r>
            <a:r>
              <a:rPr lang="en-US" sz="1400">
                <a:solidFill>
                  <a:srgbClr val="FF0000"/>
                </a:solidFill>
              </a:rPr>
              <a:t> </a:t>
            </a:r>
            <a:r>
              <a:rPr lang="en-US" sz="1400">
                <a:solidFill>
                  <a:srgbClr val="000000"/>
                </a:solidFill>
              </a:rPr>
              <a:t>Imperatives /commands - </a:t>
            </a:r>
            <a:r>
              <a:rPr lang="en-US" sz="1400">
                <a:solidFill>
                  <a:srgbClr val="FF0000"/>
                </a:solidFill>
              </a:rPr>
              <a:t>strongly persuasive</a:t>
            </a:r>
          </a:p>
          <a:p>
            <a:pPr lvl="0" rtl="0">
              <a:spcBef>
                <a:spcPts val="0"/>
              </a:spcBef>
              <a:buNone/>
            </a:pPr>
            <a:r>
              <a:rPr lang="en-US" sz="1400">
                <a:solidFill>
                  <a:srgbClr val="000000"/>
                </a:solidFill>
              </a:rPr>
              <a:t>Repetition </a:t>
            </a:r>
            <a:r>
              <a:rPr lang="en-US" sz="1400">
                <a:solidFill>
                  <a:srgbClr val="FF0000"/>
                </a:solidFill>
              </a:rPr>
              <a:t>- emphasis emphasis emphasis</a:t>
            </a:r>
          </a:p>
          <a:p>
            <a:pPr rtl="0">
              <a:spcBef>
                <a:spcPts val="0"/>
              </a:spcBef>
              <a:buNone/>
            </a:pPr>
            <a:r>
              <a:rPr lang="en-US" sz="1400">
                <a:solidFill>
                  <a:srgbClr val="000000"/>
                </a:solidFill>
              </a:rPr>
              <a:t>Listing -</a:t>
            </a:r>
            <a:r>
              <a:rPr lang="en-US" sz="1400">
                <a:solidFill>
                  <a:srgbClr val="FF0000"/>
                </a:solidFill>
              </a:rPr>
              <a:t> tp give a sense of a lot of reasons or evidence</a:t>
            </a:r>
          </a:p>
          <a:p>
            <a:pPr lvl="0" rtl="0">
              <a:spcBef>
                <a:spcPts val="0"/>
              </a:spcBef>
              <a:buNone/>
            </a:pPr>
            <a:r>
              <a:rPr lang="en-US"/>
              <a:t>Emotive Diction </a:t>
            </a:r>
            <a:r>
              <a:rPr lang="en-US">
                <a:solidFill>
                  <a:srgbClr val="FF0000"/>
                </a:solidFill>
              </a:rPr>
              <a:t>- words - usually adjectives or verbs - used to influence the way a reader feels  about the subject</a:t>
            </a:r>
          </a:p>
          <a:p>
            <a:pPr lvl="0" rtl="0">
              <a:spcBef>
                <a:spcPts val="0"/>
              </a:spcBef>
              <a:buClr>
                <a:schemeClr val="dk1"/>
              </a:buClr>
              <a:buFont typeface="Arial"/>
              <a:buNone/>
            </a:pPr>
            <a:endParaRPr sz="1400">
              <a:solidFill>
                <a:srgbClr val="000000"/>
              </a:solidFill>
            </a:endParaRPr>
          </a:p>
          <a:p>
            <a:pPr lvl="0" rtl="0">
              <a:spcBef>
                <a:spcPts val="0"/>
              </a:spcBef>
              <a:buClr>
                <a:schemeClr val="dk1"/>
              </a:buClr>
              <a:buFont typeface="Arial"/>
              <a:buNone/>
            </a:pPr>
            <a:endParaRPr sz="1400">
              <a:solidFill>
                <a:srgbClr val="FF0000"/>
              </a:solidFill>
            </a:endParaRPr>
          </a:p>
          <a:p>
            <a:pPr lvl="0" rtl="0">
              <a:spcBef>
                <a:spcPts val="0"/>
              </a:spcBef>
              <a:buClr>
                <a:schemeClr val="dk1"/>
              </a:buClr>
              <a:buFont typeface="Arial"/>
              <a:buNone/>
            </a:pPr>
            <a:endParaRPr sz="1400"/>
          </a:p>
          <a:p>
            <a:pPr lvl="0" rtl="0">
              <a:spcBef>
                <a:spcPts val="0"/>
              </a:spcBef>
              <a:buNone/>
            </a:pPr>
            <a:endParaRPr sz="1400" b="1"/>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685800" y="2130425"/>
            <a:ext cx="7772400" cy="1470024"/>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Unfamiliar Texts …</a:t>
            </a:r>
          </a:p>
        </p:txBody>
      </p:sp>
      <p:sp>
        <p:nvSpPr>
          <p:cNvPr id="88" name="Shape 88"/>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buClr>
                <a:srgbClr val="888888"/>
              </a:buClr>
              <a:buSzPct val="25000"/>
              <a:buFont typeface="Arial"/>
              <a:buNone/>
            </a:pPr>
            <a:r>
              <a:rPr lang="en-US" sz="3200" b="0" i="0" u="none" strike="noStrike" cap="none" baseline="0">
                <a:solidFill>
                  <a:srgbClr val="888888"/>
                </a:solidFill>
                <a:latin typeface="Calibri"/>
                <a:ea typeface="Calibri"/>
                <a:cs typeface="Calibri"/>
                <a:sym typeface="Calibri"/>
              </a:rPr>
              <a:t>From chore to joy</a:t>
            </a:r>
          </a:p>
          <a:p>
            <a:pPr marL="0" marR="0" lvl="0" indent="0" algn="ctr" rtl="0">
              <a:spcBef>
                <a:spcPts val="0"/>
              </a:spcBef>
              <a:buClr>
                <a:srgbClr val="888888"/>
              </a:buClr>
              <a:buFont typeface="Arial"/>
              <a:buNone/>
            </a:pPr>
            <a:endParaRPr sz="3200">
              <a:solidFill>
                <a:srgbClr val="888888"/>
              </a:solidFill>
              <a:latin typeface="Calibri"/>
              <a:ea typeface="Calibri"/>
              <a:cs typeface="Calibri"/>
              <a:sym typeface="Calibri"/>
            </a:endParaRPr>
          </a:p>
          <a:p>
            <a:pPr marL="0" marR="0" lvl="0" indent="0" algn="ctr" rtl="0">
              <a:spcBef>
                <a:spcPts val="0"/>
              </a:spcBef>
              <a:buClr>
                <a:srgbClr val="888888"/>
              </a:buClr>
              <a:buFont typeface="Arial"/>
              <a:buNone/>
            </a:pPr>
            <a:endParaRPr sz="3200">
              <a:solidFill>
                <a:srgbClr val="888888"/>
              </a:solidFill>
              <a:latin typeface="Calibri"/>
              <a:ea typeface="Calibri"/>
              <a:cs typeface="Calibri"/>
              <a:sym typeface="Calibri"/>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lvl="0" rtl="0">
              <a:spcBef>
                <a:spcPts val="0"/>
              </a:spcBef>
              <a:buNone/>
            </a:pPr>
            <a:r>
              <a:rPr lang="en-US" sz="3600"/>
              <a:t>Expect a poem to ....</a:t>
            </a:r>
          </a:p>
        </p:txBody>
      </p:sp>
      <p:sp>
        <p:nvSpPr>
          <p:cNvPr id="200" name="Shape 200"/>
          <p:cNvSpPr txBox="1">
            <a:spLocks noGrp="1"/>
          </p:cNvSpPr>
          <p:nvPr>
            <p:ph type="body" idx="1"/>
          </p:nvPr>
        </p:nvSpPr>
        <p:spPr>
          <a:xfrm>
            <a:off x="457200" y="1600200"/>
            <a:ext cx="2859000" cy="4526100"/>
          </a:xfrm>
          <a:prstGeom prst="rect">
            <a:avLst/>
          </a:prstGeom>
        </p:spPr>
        <p:txBody>
          <a:bodyPr lIns="91425" tIns="91425" rIns="91425" bIns="91425" anchor="t" anchorCtr="0">
            <a:noAutofit/>
          </a:bodyPr>
          <a:lstStyle/>
          <a:p>
            <a:pPr lvl="0" rtl="0">
              <a:spcBef>
                <a:spcPts val="0"/>
              </a:spcBef>
              <a:buNone/>
            </a:pPr>
            <a:r>
              <a:rPr lang="en-US" sz="1400"/>
              <a:t>The WHAT</a:t>
            </a:r>
          </a:p>
          <a:p>
            <a:pPr lvl="0" rtl="0">
              <a:spcBef>
                <a:spcPts val="0"/>
              </a:spcBef>
              <a:buNone/>
            </a:pPr>
            <a:endParaRPr sz="1400"/>
          </a:p>
          <a:p>
            <a:pPr marL="457200" lvl="0" indent="-317500" rtl="0">
              <a:spcBef>
                <a:spcPts val="0"/>
              </a:spcBef>
              <a:buSzPct val="100000"/>
              <a:buChar char="●"/>
            </a:pPr>
            <a:r>
              <a:rPr lang="en-US" sz="1400"/>
              <a:t>Describe </a:t>
            </a:r>
            <a:r>
              <a:rPr lang="en-US" sz="1400">
                <a:solidFill>
                  <a:srgbClr val="0000FF"/>
                </a:solidFill>
              </a:rPr>
              <a:t>something</a:t>
            </a:r>
            <a:r>
              <a:rPr lang="en-US" sz="1400"/>
              <a:t> - object, event, character, relationship</a:t>
            </a:r>
          </a:p>
          <a:p>
            <a:pPr marL="457200" lvl="0" indent="-317500" rtl="0">
              <a:spcBef>
                <a:spcPts val="0"/>
              </a:spcBef>
              <a:buSzPct val="100000"/>
              <a:buChar char="●"/>
            </a:pPr>
            <a:r>
              <a:rPr lang="en-US" sz="1400"/>
              <a:t>Get you to think about it in a way you never have before</a:t>
            </a:r>
          </a:p>
          <a:p>
            <a:pPr marL="457200" lvl="0" indent="-317500" rtl="0">
              <a:spcBef>
                <a:spcPts val="0"/>
              </a:spcBef>
              <a:buSzPct val="100000"/>
              <a:buChar char="●"/>
            </a:pPr>
            <a:r>
              <a:rPr lang="en-US" sz="1400"/>
              <a:t>Get you to feel something about what is described</a:t>
            </a:r>
          </a:p>
          <a:p>
            <a:pPr marL="457200" lvl="0" indent="-317500" rtl="0">
              <a:spcBef>
                <a:spcPts val="0"/>
              </a:spcBef>
              <a:buSzPct val="100000"/>
              <a:buChar char="●"/>
            </a:pPr>
            <a:r>
              <a:rPr lang="en-US" sz="1400"/>
              <a:t>Contain some sort of contrast or change</a:t>
            </a:r>
          </a:p>
          <a:p>
            <a:pPr marL="457200" lvl="0" indent="-317500" rtl="0">
              <a:spcBef>
                <a:spcPts val="0"/>
              </a:spcBef>
              <a:buSzPct val="100000"/>
              <a:buChar char="●"/>
            </a:pPr>
            <a:r>
              <a:rPr lang="en-US" sz="1400"/>
              <a:t>Comment on human nature or the world we live in</a:t>
            </a:r>
          </a:p>
          <a:p>
            <a:pPr marL="457200" lvl="0" indent="-317500" rtl="0">
              <a:spcBef>
                <a:spcPts val="0"/>
              </a:spcBef>
              <a:buSzPct val="100000"/>
              <a:buChar char="●"/>
            </a:pPr>
            <a:r>
              <a:rPr lang="en-US" sz="1400"/>
              <a:t>Make a key point in the final line or two</a:t>
            </a:r>
          </a:p>
        </p:txBody>
      </p:sp>
      <p:sp>
        <p:nvSpPr>
          <p:cNvPr id="201" name="Shape 201"/>
          <p:cNvSpPr txBox="1">
            <a:spLocks noGrp="1"/>
          </p:cNvSpPr>
          <p:nvPr>
            <p:ph type="body" idx="2"/>
          </p:nvPr>
        </p:nvSpPr>
        <p:spPr>
          <a:xfrm>
            <a:off x="3451650" y="1600200"/>
            <a:ext cx="5235000" cy="49677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US" sz="1400"/>
              <a:t>The HOW</a:t>
            </a:r>
          </a:p>
          <a:p>
            <a:pPr lvl="0" rtl="0">
              <a:spcBef>
                <a:spcPts val="0"/>
              </a:spcBef>
              <a:buClr>
                <a:schemeClr val="dk1"/>
              </a:buClr>
              <a:buFont typeface="Arial"/>
              <a:buNone/>
            </a:pPr>
            <a:endParaRPr sz="1400"/>
          </a:p>
          <a:p>
            <a:pPr lvl="0" rtl="0">
              <a:spcBef>
                <a:spcPts val="0"/>
              </a:spcBef>
              <a:buClr>
                <a:schemeClr val="dk1"/>
              </a:buClr>
              <a:buSzPct val="78571"/>
              <a:buFont typeface="Arial"/>
              <a:buNone/>
            </a:pPr>
            <a:r>
              <a:rPr lang="en-US" sz="1400"/>
              <a:t>Figurative Imagery - </a:t>
            </a:r>
            <a:r>
              <a:rPr lang="en-US" sz="1400">
                <a:solidFill>
                  <a:srgbClr val="0000FF"/>
                </a:solidFill>
              </a:rPr>
              <a:t>personification, metaphor, simile </a:t>
            </a:r>
            <a:r>
              <a:rPr lang="en-US" sz="1400"/>
              <a:t>- </a:t>
            </a:r>
            <a:r>
              <a:rPr lang="en-US" sz="1400">
                <a:solidFill>
                  <a:srgbClr val="FF0000"/>
                </a:solidFill>
              </a:rPr>
              <a:t>to get you to think about the ‘something’ in a new way - by mashing together associations</a:t>
            </a:r>
          </a:p>
          <a:p>
            <a:pPr lvl="0" rtl="0">
              <a:spcBef>
                <a:spcPts val="0"/>
              </a:spcBef>
              <a:buClr>
                <a:schemeClr val="dk1"/>
              </a:buClr>
              <a:buSzPct val="78571"/>
              <a:buFont typeface="Arial"/>
              <a:buNone/>
            </a:pPr>
            <a:r>
              <a:rPr lang="en-US" sz="1400"/>
              <a:t>Sound Devices - </a:t>
            </a:r>
            <a:r>
              <a:rPr lang="en-US" sz="1400">
                <a:solidFill>
                  <a:srgbClr val="0000FF"/>
                </a:solidFill>
              </a:rPr>
              <a:t>alliteration, assonance, consonance, onomatopoeia, rhyme,</a:t>
            </a:r>
            <a:r>
              <a:rPr lang="en-US" sz="1400">
                <a:solidFill>
                  <a:srgbClr val="434343"/>
                </a:solidFill>
              </a:rPr>
              <a:t> </a:t>
            </a:r>
            <a:r>
              <a:rPr lang="en-US" sz="1400">
                <a:solidFill>
                  <a:srgbClr val="FF0000"/>
                </a:solidFill>
              </a:rPr>
              <a:t>- always do things - emphasise because they resonate in your ears, link words together and create MOOD</a:t>
            </a:r>
          </a:p>
          <a:p>
            <a:pPr rtl="0">
              <a:spcBef>
                <a:spcPts val="0"/>
              </a:spcBef>
              <a:buNone/>
            </a:pPr>
            <a:r>
              <a:rPr lang="en-US" sz="1400"/>
              <a:t>Sensual Imagery - </a:t>
            </a:r>
            <a:r>
              <a:rPr lang="en-US" sz="1400">
                <a:solidFill>
                  <a:srgbClr val="FF0000"/>
                </a:solidFill>
              </a:rPr>
              <a:t>to evoke a stronger, more provocative sense of the ‘something’</a:t>
            </a:r>
          </a:p>
          <a:p>
            <a:pPr lvl="0" rtl="0">
              <a:spcBef>
                <a:spcPts val="0"/>
              </a:spcBef>
              <a:buNone/>
            </a:pPr>
            <a:r>
              <a:rPr lang="en-US">
                <a:solidFill>
                  <a:schemeClr val="dk1"/>
                </a:solidFill>
              </a:rPr>
              <a:t>Emotive Diction </a:t>
            </a:r>
            <a:r>
              <a:rPr lang="en-US">
                <a:solidFill>
                  <a:srgbClr val="FF0000"/>
                </a:solidFill>
              </a:rPr>
              <a:t>- words - usually adjectives or verbs - used to influence the way a reader flles about the subject</a:t>
            </a:r>
          </a:p>
          <a:p>
            <a:pPr lvl="0" rtl="0">
              <a:spcBef>
                <a:spcPts val="0"/>
              </a:spcBef>
              <a:buClr>
                <a:schemeClr val="dk1"/>
              </a:buClr>
              <a:buSzPct val="78571"/>
              <a:buFont typeface="Arial"/>
              <a:buNone/>
            </a:pPr>
            <a:r>
              <a:rPr lang="en-US" sz="1400">
                <a:solidFill>
                  <a:srgbClr val="434343"/>
                </a:solidFill>
              </a:rPr>
              <a:t>Caesura -</a:t>
            </a:r>
            <a:r>
              <a:rPr lang="en-US" sz="1400">
                <a:solidFill>
                  <a:srgbClr val="FF0000"/>
                </a:solidFill>
              </a:rPr>
              <a:t> for emphasis of a key point, idea or emotion</a:t>
            </a:r>
            <a:r>
              <a:rPr lang="en-US" sz="1400">
                <a:solidFill>
                  <a:srgbClr val="434343"/>
                </a:solidFill>
              </a:rPr>
              <a:t> - (Look for colons, look for lines that span stanzas)</a:t>
            </a:r>
          </a:p>
          <a:p>
            <a:pPr lvl="0" rtl="0">
              <a:spcBef>
                <a:spcPts val="0"/>
              </a:spcBef>
              <a:buNone/>
            </a:pPr>
            <a:r>
              <a:rPr lang="en-US" sz="1400"/>
              <a:t>Ambiguity - </a:t>
            </a:r>
            <a:r>
              <a:rPr lang="en-US" sz="1400">
                <a:solidFill>
                  <a:srgbClr val="FF0000"/>
                </a:solidFill>
              </a:rPr>
              <a:t>meaning in poetry is very condensed - by creating different possible interpretations, meaning is richer</a:t>
            </a:r>
          </a:p>
          <a:p>
            <a:pPr lvl="0" rtl="0">
              <a:spcBef>
                <a:spcPts val="0"/>
              </a:spcBef>
              <a:buNone/>
            </a:pPr>
            <a:endParaRPr sz="1400"/>
          </a:p>
          <a:p>
            <a:pPr lvl="0" rtl="0">
              <a:spcBef>
                <a:spcPts val="0"/>
              </a:spcBef>
              <a:buNone/>
            </a:pPr>
            <a:endParaRPr sz="1800">
              <a:solidFill>
                <a:srgbClr val="000000"/>
              </a:solidFill>
            </a:endParaRPr>
          </a:p>
          <a:p>
            <a:pPr lvl="0" rtl="0">
              <a:spcBef>
                <a:spcPts val="0"/>
              </a:spcBef>
              <a:buNone/>
            </a:pPr>
            <a:endParaRPr sz="1400"/>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rtl="0">
              <a:spcBef>
                <a:spcPts val="0"/>
              </a:spcBef>
              <a:buNone/>
            </a:pPr>
            <a:r>
              <a:rPr lang="en-US" sz="3600"/>
              <a:t>Expect fiction /stories/</a:t>
            </a:r>
          </a:p>
          <a:p>
            <a:pPr lvl="0" rtl="0">
              <a:spcBef>
                <a:spcPts val="0"/>
              </a:spcBef>
              <a:buNone/>
            </a:pPr>
            <a:r>
              <a:rPr lang="en-US" sz="3600"/>
              <a:t>narrative prose to ...</a:t>
            </a:r>
          </a:p>
        </p:txBody>
      </p:sp>
      <p:sp>
        <p:nvSpPr>
          <p:cNvPr id="207" name="Shape 207"/>
          <p:cNvSpPr txBox="1">
            <a:spLocks noGrp="1"/>
          </p:cNvSpPr>
          <p:nvPr>
            <p:ph type="body" idx="1"/>
          </p:nvPr>
        </p:nvSpPr>
        <p:spPr>
          <a:xfrm>
            <a:off x="457200" y="1600200"/>
            <a:ext cx="4235100" cy="4526100"/>
          </a:xfrm>
          <a:prstGeom prst="rect">
            <a:avLst/>
          </a:prstGeom>
        </p:spPr>
        <p:txBody>
          <a:bodyPr lIns="91425" tIns="91425" rIns="91425" bIns="91425" anchor="t" anchorCtr="0">
            <a:noAutofit/>
          </a:bodyPr>
          <a:lstStyle/>
          <a:p>
            <a:pPr lvl="0" rtl="0">
              <a:spcBef>
                <a:spcPts val="0"/>
              </a:spcBef>
              <a:buNone/>
            </a:pPr>
            <a:r>
              <a:rPr lang="en-US" sz="1600"/>
              <a:t>The WHAT</a:t>
            </a:r>
          </a:p>
          <a:p>
            <a:pPr lvl="0" rtl="0">
              <a:spcBef>
                <a:spcPts val="0"/>
              </a:spcBef>
              <a:buNone/>
            </a:pPr>
            <a:endParaRPr sz="1600"/>
          </a:p>
          <a:p>
            <a:pPr marL="457200" lvl="0" indent="-228600" rtl="0">
              <a:spcBef>
                <a:spcPts val="0"/>
              </a:spcBef>
              <a:buSzPct val="100000"/>
            </a:pPr>
            <a:r>
              <a:rPr lang="en-US" sz="1600"/>
              <a:t>Tell part of a story</a:t>
            </a:r>
          </a:p>
          <a:p>
            <a:pPr marL="457200" lvl="0" indent="-228600" rtl="0">
              <a:spcBef>
                <a:spcPts val="0"/>
              </a:spcBef>
              <a:buSzPct val="100000"/>
            </a:pPr>
            <a:r>
              <a:rPr lang="en-US" sz="1600"/>
              <a:t>Develop an impression of a character and their situation</a:t>
            </a:r>
          </a:p>
          <a:p>
            <a:pPr marL="457200" lvl="0" indent="-228600" rtl="0">
              <a:spcBef>
                <a:spcPts val="0"/>
              </a:spcBef>
              <a:buSzPct val="100000"/>
            </a:pPr>
            <a:r>
              <a:rPr lang="en-US" sz="1600"/>
              <a:t>Get you to feel something about what is described</a:t>
            </a:r>
          </a:p>
          <a:p>
            <a:pPr marL="457200" lvl="0" indent="-228600" rtl="0">
              <a:spcBef>
                <a:spcPts val="0"/>
              </a:spcBef>
              <a:buSzPct val="100000"/>
            </a:pPr>
            <a:r>
              <a:rPr lang="en-US" sz="1600"/>
              <a:t>Have a final paragraph that captures the main idea</a:t>
            </a:r>
          </a:p>
          <a:p>
            <a:pPr marL="457200" lvl="0" indent="-228600" rtl="0">
              <a:spcBef>
                <a:spcPts val="0"/>
              </a:spcBef>
              <a:buSzPct val="100000"/>
            </a:pPr>
            <a:r>
              <a:rPr lang="en-US" sz="1600"/>
              <a:t>Have some form of change or contrast</a:t>
            </a:r>
          </a:p>
          <a:p>
            <a:pPr marL="457200" lvl="0" indent="-228600" rtl="0">
              <a:spcBef>
                <a:spcPts val="0"/>
              </a:spcBef>
              <a:buSzPct val="100000"/>
            </a:pPr>
            <a:r>
              <a:rPr lang="en-US" sz="1600"/>
              <a:t>Comment on human nature or the world we live in</a:t>
            </a:r>
          </a:p>
          <a:p>
            <a:pPr marL="457200" lvl="0" indent="-228600" rtl="0">
              <a:spcBef>
                <a:spcPts val="0"/>
              </a:spcBef>
              <a:buClr>
                <a:srgbClr val="FF0000"/>
              </a:buClr>
              <a:buSzPct val="100000"/>
            </a:pPr>
            <a:r>
              <a:rPr lang="en-US" sz="1600">
                <a:solidFill>
                  <a:srgbClr val="FF0000"/>
                </a:solidFill>
              </a:rPr>
              <a:t>TONE MOOD STYLE NARRATIVE VIEWPOINT</a:t>
            </a:r>
          </a:p>
          <a:p>
            <a:pPr lvl="0" rtl="0">
              <a:spcBef>
                <a:spcPts val="0"/>
              </a:spcBef>
              <a:buNone/>
            </a:pPr>
            <a:endParaRPr sz="1600"/>
          </a:p>
        </p:txBody>
      </p:sp>
      <p:sp>
        <p:nvSpPr>
          <p:cNvPr id="208" name="Shape 208"/>
          <p:cNvSpPr txBox="1">
            <a:spLocks noGrp="1"/>
          </p:cNvSpPr>
          <p:nvPr>
            <p:ph type="body" idx="2"/>
          </p:nvPr>
        </p:nvSpPr>
        <p:spPr>
          <a:xfrm>
            <a:off x="4692273" y="1600200"/>
            <a:ext cx="3994500" cy="4967700"/>
          </a:xfrm>
          <a:prstGeom prst="rect">
            <a:avLst/>
          </a:prstGeom>
        </p:spPr>
        <p:txBody>
          <a:bodyPr lIns="91425" tIns="91425" rIns="91425" bIns="91425" anchor="t" anchorCtr="0">
            <a:noAutofit/>
          </a:bodyPr>
          <a:lstStyle/>
          <a:p>
            <a:pPr lvl="0" rtl="0">
              <a:spcBef>
                <a:spcPts val="0"/>
              </a:spcBef>
              <a:buNone/>
            </a:pPr>
            <a:r>
              <a:rPr lang="en-US" sz="1800"/>
              <a:t>The HOW</a:t>
            </a:r>
          </a:p>
          <a:p>
            <a:pPr lvl="0" rtl="0">
              <a:spcBef>
                <a:spcPts val="0"/>
              </a:spcBef>
              <a:buNone/>
            </a:pPr>
            <a:endParaRPr sz="1800"/>
          </a:p>
          <a:p>
            <a:pPr lvl="0" rtl="0">
              <a:spcBef>
                <a:spcPts val="0"/>
              </a:spcBef>
              <a:buNone/>
            </a:pPr>
            <a:r>
              <a:rPr lang="en-US" sz="1800"/>
              <a:t>Direct Speech or dialogue - </a:t>
            </a:r>
            <a:r>
              <a:rPr lang="en-US" sz="1800">
                <a:solidFill>
                  <a:srgbClr val="FF0000"/>
                </a:solidFill>
              </a:rPr>
              <a:t>to characterise, develop relationships, develop action.</a:t>
            </a:r>
          </a:p>
          <a:p>
            <a:pPr lvl="0" rtl="0">
              <a:spcBef>
                <a:spcPts val="0"/>
              </a:spcBef>
              <a:buNone/>
            </a:pPr>
            <a:r>
              <a:rPr lang="en-US" sz="1800">
                <a:solidFill>
                  <a:srgbClr val="000000"/>
                </a:solidFill>
              </a:rPr>
              <a:t>Short, simple or minor sentences - </a:t>
            </a:r>
            <a:r>
              <a:rPr lang="en-US" sz="1800">
                <a:solidFill>
                  <a:srgbClr val="FF0000"/>
                </a:solidFill>
              </a:rPr>
              <a:t>contrast and emphasis - strings are used to create tension.</a:t>
            </a:r>
          </a:p>
          <a:p>
            <a:pPr lvl="0" rtl="0">
              <a:spcBef>
                <a:spcPts val="0"/>
              </a:spcBef>
              <a:buNone/>
            </a:pPr>
            <a:r>
              <a:rPr lang="en-US" sz="1800"/>
              <a:t>Figurative Imagery - personification, metaphor, simile - </a:t>
            </a:r>
            <a:r>
              <a:rPr lang="en-US" sz="1800">
                <a:solidFill>
                  <a:srgbClr val="FF0000"/>
                </a:solidFill>
              </a:rPr>
              <a:t>develop understanding of character, setting - through connecting associations.</a:t>
            </a:r>
          </a:p>
          <a:p>
            <a:pPr lvl="0" rtl="0">
              <a:spcBef>
                <a:spcPts val="0"/>
              </a:spcBef>
              <a:buNone/>
            </a:pPr>
            <a:r>
              <a:rPr lang="en-US" sz="1800">
                <a:solidFill>
                  <a:srgbClr val="000000"/>
                </a:solidFill>
              </a:rPr>
              <a:t>Pathetic fallacy - </a:t>
            </a:r>
            <a:r>
              <a:rPr lang="en-US" sz="1800">
                <a:solidFill>
                  <a:srgbClr val="FF0000"/>
                </a:solidFill>
              </a:rPr>
              <a:t>parallel with character and environment - especilly weather</a:t>
            </a:r>
          </a:p>
          <a:p>
            <a:pPr lvl="0" rtl="0">
              <a:spcBef>
                <a:spcPts val="0"/>
              </a:spcBef>
              <a:buNone/>
            </a:pPr>
            <a:endParaRPr sz="1800"/>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A note on Non-fiction</a:t>
            </a:r>
          </a:p>
        </p:txBody>
      </p:sp>
      <p:sp>
        <p:nvSpPr>
          <p:cNvPr id="214" name="Shape 214"/>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The MOST varied in terms of genre and purpose ...</a:t>
            </a:r>
          </a:p>
          <a:p>
            <a:pPr rtl="0">
              <a:spcBef>
                <a:spcPts val="0"/>
              </a:spcBef>
              <a:buNone/>
            </a:pPr>
            <a:endParaRPr/>
          </a:p>
          <a:p>
            <a:pPr rtl="0">
              <a:spcBef>
                <a:spcPts val="0"/>
              </a:spcBef>
              <a:buNone/>
            </a:pPr>
            <a:r>
              <a:rPr lang="en-US"/>
              <a:t>Your non-fiction might be very narrative - containing all the conventions of fiction</a:t>
            </a:r>
          </a:p>
          <a:p>
            <a:pPr rtl="0">
              <a:spcBef>
                <a:spcPts val="0"/>
              </a:spcBef>
              <a:buNone/>
            </a:pPr>
            <a:endParaRPr/>
          </a:p>
          <a:p>
            <a:pPr rtl="0">
              <a:spcBef>
                <a:spcPts val="0"/>
              </a:spcBef>
              <a:buNone/>
            </a:pPr>
            <a:r>
              <a:rPr lang="en-US"/>
              <a:t>Or very persuasive and opinionated</a:t>
            </a:r>
          </a:p>
          <a:p>
            <a:pPr rtl="0">
              <a:spcBef>
                <a:spcPts val="0"/>
              </a:spcBef>
              <a:buNone/>
            </a:pPr>
            <a:r>
              <a:rPr lang="en-US"/>
              <a:t>Or informative and unbiased</a:t>
            </a:r>
          </a:p>
          <a:p>
            <a:pPr rtl="0">
              <a:spcBef>
                <a:spcPts val="0"/>
              </a:spcBef>
              <a:buNone/>
            </a:pPr>
            <a:r>
              <a:rPr lang="en-US"/>
              <a:t>Or a mix of these - travel writing for example. </a:t>
            </a:r>
          </a:p>
          <a:p>
            <a:pPr rtl="0">
              <a:spcBef>
                <a:spcPts val="0"/>
              </a:spcBef>
              <a:buNone/>
            </a:pPr>
            <a:endParaRPr/>
          </a:p>
          <a:p>
            <a:pPr>
              <a:spcBef>
                <a:spcPts val="0"/>
              </a:spcBef>
              <a:buNone/>
            </a:pPr>
            <a:r>
              <a:rPr lang="en-US" u="sng">
                <a:solidFill>
                  <a:schemeClr val="hlink"/>
                </a:solidFill>
                <a:hlinkClick r:id="rId3"/>
              </a:rPr>
              <a:t>Quizlet response to this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sz="3600"/>
              <a:t>When we read a new text</a:t>
            </a:r>
          </a:p>
        </p:txBody>
      </p:sp>
      <p:sp>
        <p:nvSpPr>
          <p:cNvPr id="220" name="Shape 220"/>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3600"/>
              <a:t>It’s like Christmas ...</a:t>
            </a:r>
          </a:p>
          <a:p>
            <a:pPr rtl="0">
              <a:spcBef>
                <a:spcPts val="0"/>
              </a:spcBef>
              <a:buNone/>
            </a:pPr>
            <a:endParaRPr sz="3600"/>
          </a:p>
          <a:p>
            <a:pPr rtl="0">
              <a:spcBef>
                <a:spcPts val="0"/>
              </a:spcBef>
              <a:buNone/>
            </a:pPr>
            <a:r>
              <a:rPr lang="en-US" sz="3600"/>
              <a:t>We tap into our expectations</a:t>
            </a:r>
          </a:p>
          <a:p>
            <a:pPr rtl="0">
              <a:spcBef>
                <a:spcPts val="0"/>
              </a:spcBef>
              <a:buNone/>
            </a:pPr>
            <a:r>
              <a:rPr lang="en-US" sz="3600"/>
              <a:t>We Shake the box</a:t>
            </a:r>
          </a:p>
          <a:p>
            <a:pPr>
              <a:spcBef>
                <a:spcPts val="0"/>
              </a:spcBef>
              <a:buNone/>
            </a:pPr>
            <a:r>
              <a:rPr lang="en-US" sz="3600"/>
              <a:t>We open it up, have a good look, see how it works</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Your Turn ... Search for my Tongue</a:t>
            </a:r>
          </a:p>
        </p:txBody>
      </p:sp>
      <p:sp>
        <p:nvSpPr>
          <p:cNvPr id="226" name="Shape 226"/>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3000"/>
              <a:t>Shake the box - </a:t>
            </a:r>
          </a:p>
          <a:p>
            <a:pPr rtl="0">
              <a:spcBef>
                <a:spcPts val="0"/>
              </a:spcBef>
              <a:buNone/>
            </a:pPr>
            <a:endParaRPr sz="3000"/>
          </a:p>
          <a:p>
            <a:pPr rtl="0">
              <a:spcBef>
                <a:spcPts val="0"/>
              </a:spcBef>
              <a:buNone/>
            </a:pPr>
            <a:r>
              <a:rPr lang="en-US" sz="3000"/>
              <a:t>Tap into your expectations of what a poem does</a:t>
            </a:r>
          </a:p>
          <a:p>
            <a:pPr rtl="0">
              <a:spcBef>
                <a:spcPts val="0"/>
              </a:spcBef>
              <a:buNone/>
            </a:pPr>
            <a:endParaRPr sz="3000"/>
          </a:p>
          <a:p>
            <a:pPr rtl="0">
              <a:spcBef>
                <a:spcPts val="0"/>
              </a:spcBef>
              <a:buNone/>
            </a:pPr>
            <a:r>
              <a:rPr lang="en-US" sz="3000"/>
              <a:t>Give it a once over lightly - Title, skim through, last sentence.</a:t>
            </a:r>
          </a:p>
          <a:p>
            <a:pPr rtl="0">
              <a:spcBef>
                <a:spcPts val="0"/>
              </a:spcBef>
              <a:buNone/>
            </a:pPr>
            <a:endParaRPr sz="3000"/>
          </a:p>
          <a:p>
            <a:pPr rtl="0">
              <a:spcBef>
                <a:spcPts val="0"/>
              </a:spcBef>
              <a:buNone/>
            </a:pPr>
            <a:r>
              <a:rPr lang="en-US" sz="3000"/>
              <a:t>what’s it about?</a:t>
            </a:r>
          </a:p>
          <a:p>
            <a:pPr rtl="0">
              <a:spcBef>
                <a:spcPts val="0"/>
              </a:spcBef>
              <a:buNone/>
            </a:pPr>
            <a:endParaRPr sz="3000"/>
          </a:p>
          <a:p>
            <a:pPr rtl="0">
              <a:spcBef>
                <a:spcPts val="0"/>
              </a:spcBef>
              <a:buNone/>
            </a:pPr>
            <a:endParaRPr sz="3000"/>
          </a:p>
          <a:p>
            <a:pPr>
              <a:spcBef>
                <a:spcPts val="0"/>
              </a:spcBef>
              <a:buNone/>
            </a:pPr>
            <a:endParaRPr sz="3000"/>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Shape 273"/>
          <p:cNvPicPr preferRelativeResize="0"/>
          <p:nvPr/>
        </p:nvPicPr>
        <p:blipFill>
          <a:blip r:embed="rId3">
            <a:alphaModFix/>
          </a:blip>
          <a:stretch>
            <a:fillRect/>
          </a:stretch>
        </p:blipFill>
        <p:spPr>
          <a:xfrm>
            <a:off x="2292625" y="1305100"/>
            <a:ext cx="4795875" cy="5315625"/>
          </a:xfrm>
          <a:prstGeom prst="rect">
            <a:avLst/>
          </a:prstGeom>
          <a:noFill/>
          <a:ln>
            <a:noFill/>
          </a:ln>
        </p:spPr>
      </p:pic>
      <p:sp>
        <p:nvSpPr>
          <p:cNvPr id="274" name="Shape 274"/>
          <p:cNvSpPr txBox="1"/>
          <p:nvPr/>
        </p:nvSpPr>
        <p:spPr>
          <a:xfrm>
            <a:off x="787625" y="222825"/>
            <a:ext cx="7203899" cy="922199"/>
          </a:xfrm>
          <a:prstGeom prst="rect">
            <a:avLst/>
          </a:prstGeom>
          <a:noFill/>
          <a:ln>
            <a:noFill/>
          </a:ln>
        </p:spPr>
        <p:txBody>
          <a:bodyPr lIns="91425" tIns="91425" rIns="91425" bIns="91425" anchor="t" anchorCtr="0">
            <a:noAutofit/>
          </a:bodyPr>
          <a:lstStyle/>
          <a:p>
            <a:pPr lvl="0" rtl="0">
              <a:spcBef>
                <a:spcPts val="0"/>
              </a:spcBef>
              <a:buNone/>
            </a:pPr>
            <a:r>
              <a:rPr lang="en-US" sz="2400"/>
              <a:t>From Search for My Tongue by Sujatta Bhatt</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Shape 279"/>
          <p:cNvPicPr preferRelativeResize="0"/>
          <p:nvPr/>
        </p:nvPicPr>
        <p:blipFill rotWithShape="1">
          <a:blip r:embed="rId3">
            <a:alphaModFix/>
          </a:blip>
          <a:srcRect b="1835"/>
          <a:stretch/>
        </p:blipFill>
        <p:spPr>
          <a:xfrm>
            <a:off x="1971675" y="888375"/>
            <a:ext cx="5200650" cy="5591425"/>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rtl="0">
              <a:spcBef>
                <a:spcPts val="0"/>
              </a:spcBef>
              <a:buNone/>
            </a:pPr>
            <a:endParaRPr sz="2400"/>
          </a:p>
        </p:txBody>
      </p:sp>
      <p:pic>
        <p:nvPicPr>
          <p:cNvPr id="285" name="Shape 285"/>
          <p:cNvPicPr preferRelativeResize="0"/>
          <p:nvPr/>
        </p:nvPicPr>
        <p:blipFill>
          <a:blip r:embed="rId3">
            <a:alphaModFix/>
          </a:blip>
          <a:stretch>
            <a:fillRect/>
          </a:stretch>
        </p:blipFill>
        <p:spPr>
          <a:xfrm>
            <a:off x="1688800" y="1913300"/>
            <a:ext cx="5958850" cy="2862325"/>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rtl="0">
              <a:spcBef>
                <a:spcPts val="0"/>
              </a:spcBef>
              <a:buNone/>
            </a:pPr>
            <a:r>
              <a:rPr lang="en-US" sz="3000"/>
              <a:t>The ACTUAL close reading</a:t>
            </a:r>
          </a:p>
          <a:p>
            <a:pPr>
              <a:spcBef>
                <a:spcPts val="0"/>
              </a:spcBef>
              <a:buNone/>
            </a:pPr>
            <a:r>
              <a:rPr lang="en-US" sz="3000"/>
              <a:t>(Use your ‘ise’ for this)</a:t>
            </a:r>
          </a:p>
        </p:txBody>
      </p:sp>
      <p:sp>
        <p:nvSpPr>
          <p:cNvPr id="291" name="Shape 291"/>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3000"/>
              <a:t>On the lines - VISUALISE</a:t>
            </a:r>
          </a:p>
          <a:p>
            <a:pPr rtl="0">
              <a:spcBef>
                <a:spcPts val="0"/>
              </a:spcBef>
              <a:buNone/>
            </a:pPr>
            <a:endParaRPr sz="3000"/>
          </a:p>
          <a:p>
            <a:pPr rtl="0">
              <a:spcBef>
                <a:spcPts val="0"/>
              </a:spcBef>
              <a:buNone/>
            </a:pPr>
            <a:r>
              <a:rPr lang="en-US" sz="3000"/>
              <a:t>Between the lines - PSILise, Analyse</a:t>
            </a:r>
          </a:p>
          <a:p>
            <a:pPr rtl="0">
              <a:spcBef>
                <a:spcPts val="0"/>
              </a:spcBef>
              <a:buNone/>
            </a:pPr>
            <a:endParaRPr sz="3000"/>
          </a:p>
          <a:p>
            <a:pPr rtl="0">
              <a:spcBef>
                <a:spcPts val="0"/>
              </a:spcBef>
              <a:buNone/>
            </a:pPr>
            <a:r>
              <a:rPr lang="en-US" sz="3000"/>
              <a:t>Beyond the Lines - Peopleise</a:t>
            </a:r>
          </a:p>
          <a:p>
            <a:pPr rtl="0">
              <a:spcBef>
                <a:spcPts val="0"/>
              </a:spcBef>
              <a:buNone/>
            </a:pPr>
            <a:endParaRPr sz="3000"/>
          </a:p>
          <a:p>
            <a:pPr rtl="0">
              <a:spcBef>
                <a:spcPts val="0"/>
              </a:spcBef>
              <a:buNone/>
            </a:pPr>
            <a:r>
              <a:rPr lang="en-US" sz="3000"/>
              <a:t>Within this, we draw on more of the reciprocal reading strategies - Visualizing, Clarifying, Questioning, Summarising</a:t>
            </a:r>
          </a:p>
          <a:p>
            <a:pPr rtl="0">
              <a:spcBef>
                <a:spcPts val="0"/>
              </a:spcBef>
              <a:buNone/>
            </a:pPr>
            <a:endParaRPr sz="3000"/>
          </a:p>
          <a:p>
            <a:pPr>
              <a:spcBef>
                <a:spcPts val="0"/>
              </a:spcBef>
              <a:buNone/>
            </a:pPr>
            <a:endParaRPr sz="3000"/>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Reading Skill - Visualise</a:t>
            </a:r>
          </a:p>
        </p:txBody>
      </p:sp>
      <p:sp>
        <p:nvSpPr>
          <p:cNvPr id="297" name="Shape 297"/>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Christmas Present Reading of ‘An Old Woman’</a:t>
            </a:r>
          </a:p>
          <a:p>
            <a:pPr rtl="0">
              <a:spcBef>
                <a:spcPts val="0"/>
              </a:spcBef>
              <a:buNone/>
            </a:pPr>
            <a:endParaRPr/>
          </a:p>
          <a:p>
            <a:pPr rtl="0">
              <a:spcBef>
                <a:spcPts val="0"/>
              </a:spcBef>
              <a:buNone/>
            </a:pPr>
            <a:r>
              <a:rPr lang="en-US"/>
              <a:t>Visual Reading - </a:t>
            </a:r>
          </a:p>
          <a:p>
            <a:pPr rtl="0">
              <a:spcBef>
                <a:spcPts val="0"/>
              </a:spcBef>
              <a:buNone/>
            </a:pPr>
            <a:endParaRPr/>
          </a:p>
          <a:p>
            <a:pPr rtl="0">
              <a:spcBef>
                <a:spcPts val="0"/>
              </a:spcBef>
              <a:buNone/>
            </a:pPr>
            <a:r>
              <a:rPr lang="en-US"/>
              <a:t>Either - draw a series of stick figure images that capture the events in the poem ...</a:t>
            </a:r>
          </a:p>
          <a:p>
            <a:pPr rtl="0">
              <a:spcBef>
                <a:spcPts val="0"/>
              </a:spcBef>
              <a:buNone/>
            </a:pPr>
            <a:endParaRPr/>
          </a:p>
          <a:p>
            <a:pPr rtl="0">
              <a:spcBef>
                <a:spcPts val="0"/>
              </a:spcBef>
              <a:buNone/>
            </a:pPr>
            <a:r>
              <a:rPr lang="en-US"/>
              <a:t>... of play it in your head, like a scene in a film.</a:t>
            </a:r>
          </a:p>
          <a:p>
            <a:pPr rtl="0">
              <a:spcBef>
                <a:spcPts val="0"/>
              </a:spcBef>
              <a:buNone/>
            </a:pPr>
            <a:endParaRPr/>
          </a:p>
          <a:p>
            <a:pPr>
              <a:spcBef>
                <a:spcPts val="0"/>
              </a:spcBef>
              <a:buNone/>
            </a:pPr>
            <a:r>
              <a:rPr lang="en-US"/>
              <a:t>Thoughts?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 do you want?</a:t>
            </a:r>
          </a:p>
        </p:txBody>
      </p:sp>
      <p:sp>
        <p:nvSpPr>
          <p:cNvPr id="94" name="Shape 94"/>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An understanding of context and background – where did these strategies come from? </a:t>
            </a: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9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 range of strategies to adapt and employ</a:t>
            </a:r>
          </a:p>
          <a:p>
            <a:pPr marL="0" marR="0" lvl="0" indent="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342900" algn="l" rtl="0">
              <a:lnSpc>
                <a:spcPct val="9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At least three things you can do first day back with your classes.</a:t>
            </a: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Shape 302"/>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sz="3600"/>
              <a:t>A bit more on PSIL</a:t>
            </a:r>
          </a:p>
        </p:txBody>
      </p:sp>
      <p:sp>
        <p:nvSpPr>
          <p:cNvPr id="303" name="Shape 303"/>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3000"/>
              <a:t>Purpose - go back to your expectations</a:t>
            </a:r>
          </a:p>
          <a:p>
            <a:pPr rtl="0">
              <a:spcBef>
                <a:spcPts val="0"/>
              </a:spcBef>
              <a:buNone/>
            </a:pPr>
            <a:endParaRPr sz="3000"/>
          </a:p>
          <a:p>
            <a:pPr rtl="0">
              <a:spcBef>
                <a:spcPts val="0"/>
              </a:spcBef>
              <a:buNone/>
            </a:pPr>
            <a:r>
              <a:rPr lang="en-US" sz="3000"/>
              <a:t>Structure - Openings, Endings and big buts.</a:t>
            </a:r>
          </a:p>
          <a:p>
            <a:pPr rtl="0">
              <a:spcBef>
                <a:spcPts val="0"/>
              </a:spcBef>
              <a:buNone/>
            </a:pPr>
            <a:endParaRPr sz="3000"/>
          </a:p>
          <a:p>
            <a:pPr rtl="0">
              <a:spcBef>
                <a:spcPts val="0"/>
              </a:spcBef>
              <a:buNone/>
            </a:pPr>
            <a:r>
              <a:rPr lang="en-US" sz="3000"/>
              <a:t>Ideas - Paragraph by paragraph</a:t>
            </a:r>
          </a:p>
          <a:p>
            <a:pPr rtl="0">
              <a:spcBef>
                <a:spcPts val="0"/>
              </a:spcBef>
              <a:buNone/>
            </a:pPr>
            <a:endParaRPr sz="3000"/>
          </a:p>
          <a:p>
            <a:pPr>
              <a:spcBef>
                <a:spcPts val="0"/>
              </a:spcBef>
              <a:buNone/>
            </a:pPr>
            <a:r>
              <a:rPr lang="en-US" sz="3000"/>
              <a:t>Language - know what to expect </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Shape 308"/>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sz="3000"/>
              <a:t>The bottom line on structure - unfamiliar texts often have big buts and you shoud pay attention to their rear ends</a:t>
            </a:r>
          </a:p>
        </p:txBody>
      </p:sp>
      <p:pic>
        <p:nvPicPr>
          <p:cNvPr id="309" name="Shape 309"/>
          <p:cNvPicPr preferRelativeResize="0"/>
          <p:nvPr/>
        </p:nvPicPr>
        <p:blipFill>
          <a:blip r:embed="rId3">
            <a:alphaModFix/>
          </a:blip>
          <a:stretch>
            <a:fillRect/>
          </a:stretch>
        </p:blipFill>
        <p:spPr>
          <a:xfrm>
            <a:off x="868125" y="1777549"/>
            <a:ext cx="7407749" cy="4949000"/>
          </a:xfrm>
          <a:prstGeom prst="rect">
            <a:avLst/>
          </a:prstGeom>
          <a:noFill/>
          <a:ln>
            <a:noFill/>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indent="457200" algn="l">
              <a:spcBef>
                <a:spcPts val="0"/>
              </a:spcBef>
              <a:buNone/>
            </a:pPr>
            <a:r>
              <a:rPr lang="en-US"/>
              <a:t>Have a go at Sonnet 18</a:t>
            </a:r>
          </a:p>
        </p:txBody>
      </p:sp>
      <p:sp>
        <p:nvSpPr>
          <p:cNvPr id="315" name="Shape 315"/>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lvl="0" rtl="0">
              <a:spcBef>
                <a:spcPts val="0"/>
              </a:spcBef>
              <a:buClr>
                <a:schemeClr val="dk1"/>
              </a:buClr>
              <a:buFont typeface="Arial"/>
              <a:buNone/>
            </a:pPr>
            <a:endParaRPr sz="1800">
              <a:solidFill>
                <a:schemeClr val="dk1"/>
              </a:solidFill>
            </a:endParaRPr>
          </a:p>
          <a:p>
            <a:pPr lvl="0" rtl="0">
              <a:spcBef>
                <a:spcPts val="0"/>
              </a:spcBef>
              <a:buClr>
                <a:schemeClr val="dk1"/>
              </a:buClr>
              <a:buSzPct val="61111"/>
              <a:buFont typeface="Arial"/>
              <a:buNone/>
            </a:pPr>
            <a:r>
              <a:rPr lang="en-US" sz="1800">
                <a:solidFill>
                  <a:schemeClr val="dk1"/>
                </a:solidFill>
              </a:rPr>
              <a:t>Shall I compare thee to a summer's day? </a:t>
            </a:r>
          </a:p>
          <a:p>
            <a:pPr lvl="0" rtl="0">
              <a:spcBef>
                <a:spcPts val="0"/>
              </a:spcBef>
              <a:buClr>
                <a:schemeClr val="dk1"/>
              </a:buClr>
              <a:buSzPct val="61111"/>
              <a:buFont typeface="Arial"/>
              <a:buNone/>
            </a:pPr>
            <a:r>
              <a:rPr lang="en-US" sz="1800">
                <a:solidFill>
                  <a:schemeClr val="dk1"/>
                </a:solidFill>
              </a:rPr>
              <a:t>Thou art more lovely and more temperate:</a:t>
            </a:r>
          </a:p>
          <a:p>
            <a:pPr lvl="0" rtl="0">
              <a:spcBef>
                <a:spcPts val="0"/>
              </a:spcBef>
              <a:buClr>
                <a:schemeClr val="dk1"/>
              </a:buClr>
              <a:buSzPct val="61111"/>
              <a:buFont typeface="Arial"/>
              <a:buNone/>
            </a:pPr>
            <a:r>
              <a:rPr lang="en-US" sz="1800">
                <a:solidFill>
                  <a:schemeClr val="dk1"/>
                </a:solidFill>
              </a:rPr>
              <a:t>Rough winds do shake the darling buds of May,</a:t>
            </a:r>
          </a:p>
          <a:p>
            <a:pPr lvl="0" rtl="0">
              <a:spcBef>
                <a:spcPts val="0"/>
              </a:spcBef>
              <a:buClr>
                <a:schemeClr val="dk1"/>
              </a:buClr>
              <a:buSzPct val="61111"/>
              <a:buFont typeface="Arial"/>
              <a:buNone/>
            </a:pPr>
            <a:r>
              <a:rPr lang="en-US" sz="1800">
                <a:solidFill>
                  <a:schemeClr val="dk1"/>
                </a:solidFill>
              </a:rPr>
              <a:t>And summer's lease hath all too short a date: </a:t>
            </a:r>
          </a:p>
          <a:p>
            <a:pPr lvl="0" rtl="0">
              <a:spcBef>
                <a:spcPts val="0"/>
              </a:spcBef>
              <a:buClr>
                <a:schemeClr val="dk1"/>
              </a:buClr>
              <a:buSzPct val="61111"/>
              <a:buFont typeface="Arial"/>
              <a:buNone/>
            </a:pPr>
            <a:r>
              <a:rPr lang="en-US" sz="1800">
                <a:solidFill>
                  <a:schemeClr val="dk1"/>
                </a:solidFill>
              </a:rPr>
              <a:t>Sometime too hot the eye of heaven shines,</a:t>
            </a:r>
          </a:p>
          <a:p>
            <a:pPr lvl="0" rtl="0">
              <a:spcBef>
                <a:spcPts val="0"/>
              </a:spcBef>
              <a:buClr>
                <a:schemeClr val="dk1"/>
              </a:buClr>
              <a:buSzPct val="61111"/>
              <a:buFont typeface="Arial"/>
              <a:buNone/>
            </a:pPr>
            <a:r>
              <a:rPr lang="en-US" sz="1800">
                <a:solidFill>
                  <a:schemeClr val="dk1"/>
                </a:solidFill>
              </a:rPr>
              <a:t>And often is his gold complexion dimm'd; </a:t>
            </a:r>
          </a:p>
          <a:p>
            <a:pPr lvl="0" rtl="0">
              <a:spcBef>
                <a:spcPts val="0"/>
              </a:spcBef>
              <a:buClr>
                <a:schemeClr val="dk1"/>
              </a:buClr>
              <a:buSzPct val="61111"/>
              <a:buFont typeface="Arial"/>
              <a:buNone/>
            </a:pPr>
            <a:r>
              <a:rPr lang="en-US" sz="1800">
                <a:solidFill>
                  <a:schemeClr val="dk1"/>
                </a:solidFill>
              </a:rPr>
              <a:t>And every fair from fair sometime declines,</a:t>
            </a:r>
          </a:p>
          <a:p>
            <a:pPr lvl="0" rtl="0">
              <a:spcBef>
                <a:spcPts val="0"/>
              </a:spcBef>
              <a:buClr>
                <a:schemeClr val="dk1"/>
              </a:buClr>
              <a:buSzPct val="61111"/>
              <a:buFont typeface="Arial"/>
              <a:buNone/>
            </a:pPr>
            <a:r>
              <a:rPr lang="en-US" sz="1800">
                <a:solidFill>
                  <a:schemeClr val="dk1"/>
                </a:solidFill>
              </a:rPr>
              <a:t>By chance, or nature's changing course, untrimm'd;</a:t>
            </a:r>
          </a:p>
          <a:p>
            <a:pPr lvl="0" rtl="0">
              <a:spcBef>
                <a:spcPts val="0"/>
              </a:spcBef>
              <a:buClr>
                <a:schemeClr val="dk1"/>
              </a:buClr>
              <a:buSzPct val="61111"/>
              <a:buFont typeface="Arial"/>
              <a:buNone/>
            </a:pPr>
            <a:r>
              <a:rPr lang="en-US" sz="1800" b="1">
                <a:solidFill>
                  <a:schemeClr val="dk1"/>
                </a:solidFill>
              </a:rPr>
              <a:t>But</a:t>
            </a:r>
            <a:r>
              <a:rPr lang="en-US" sz="1800">
                <a:solidFill>
                  <a:schemeClr val="dk1"/>
                </a:solidFill>
              </a:rPr>
              <a:t> thy eternal summer shall not fade</a:t>
            </a:r>
          </a:p>
          <a:p>
            <a:pPr lvl="0" rtl="0">
              <a:spcBef>
                <a:spcPts val="0"/>
              </a:spcBef>
              <a:buClr>
                <a:schemeClr val="dk1"/>
              </a:buClr>
              <a:buSzPct val="61111"/>
              <a:buFont typeface="Arial"/>
              <a:buNone/>
            </a:pPr>
            <a:r>
              <a:rPr lang="en-US" sz="1800">
                <a:solidFill>
                  <a:schemeClr val="dk1"/>
                </a:solidFill>
              </a:rPr>
              <a:t>Nor lose possession of that fair thou ow'st;</a:t>
            </a:r>
          </a:p>
          <a:p>
            <a:pPr lvl="0" rtl="0">
              <a:spcBef>
                <a:spcPts val="0"/>
              </a:spcBef>
              <a:buClr>
                <a:schemeClr val="dk1"/>
              </a:buClr>
              <a:buSzPct val="61111"/>
              <a:buFont typeface="Arial"/>
              <a:buNone/>
            </a:pPr>
            <a:r>
              <a:rPr lang="en-US" sz="1800">
                <a:solidFill>
                  <a:schemeClr val="dk1"/>
                </a:solidFill>
              </a:rPr>
              <a:t>Nor shall Death brag thou wander'st in his shade,</a:t>
            </a:r>
          </a:p>
          <a:p>
            <a:pPr lvl="0" rtl="0">
              <a:spcBef>
                <a:spcPts val="0"/>
              </a:spcBef>
              <a:buClr>
                <a:schemeClr val="dk1"/>
              </a:buClr>
              <a:buSzPct val="61111"/>
              <a:buFont typeface="Arial"/>
              <a:buNone/>
            </a:pPr>
            <a:r>
              <a:rPr lang="en-US" sz="1800">
                <a:solidFill>
                  <a:schemeClr val="dk1"/>
                </a:solidFill>
              </a:rPr>
              <a:t>When in eternal lines to time thou grow'st; </a:t>
            </a:r>
          </a:p>
          <a:p>
            <a:pPr lvl="0" rtl="0">
              <a:spcBef>
                <a:spcPts val="0"/>
              </a:spcBef>
              <a:buClr>
                <a:schemeClr val="dk1"/>
              </a:buClr>
              <a:buSzPct val="61111"/>
              <a:buFont typeface="Arial"/>
              <a:buNone/>
            </a:pPr>
            <a:r>
              <a:rPr lang="en-US" sz="1800">
                <a:solidFill>
                  <a:schemeClr val="dk1"/>
                </a:solidFill>
              </a:rPr>
              <a:t>So long as men can breathe or eyes can see,</a:t>
            </a:r>
          </a:p>
          <a:p>
            <a:pPr lvl="0" rtl="0">
              <a:spcBef>
                <a:spcPts val="0"/>
              </a:spcBef>
              <a:buClr>
                <a:schemeClr val="dk1"/>
              </a:buClr>
              <a:buSzPct val="61111"/>
              <a:buFont typeface="Arial"/>
              <a:buNone/>
            </a:pPr>
            <a:r>
              <a:rPr lang="en-US" sz="1800">
                <a:solidFill>
                  <a:schemeClr val="dk1"/>
                </a:solidFill>
              </a:rPr>
              <a:t>So long lives this, and this gives life to thee. </a:t>
            </a:r>
          </a:p>
          <a:p>
            <a:pPr lvl="0" rtl="0">
              <a:spcBef>
                <a:spcPts val="0"/>
              </a:spcBef>
              <a:buClr>
                <a:schemeClr val="dk1"/>
              </a:buClr>
              <a:buFont typeface="Arial"/>
              <a:buNone/>
            </a:pPr>
            <a:endParaRPr sz="1400" u="sng">
              <a:solidFill>
                <a:schemeClr val="hlink"/>
              </a:solidFill>
              <a:hlinkClick r:id="rId3"/>
            </a:endParaRPr>
          </a:p>
          <a:p>
            <a:pPr>
              <a:spcBef>
                <a:spcPts val="0"/>
              </a:spcBef>
              <a:buNone/>
            </a:pPr>
            <a:endParaRP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Shape 320"/>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sz="6000"/>
              <a:t>Your Turn</a:t>
            </a:r>
          </a:p>
        </p:txBody>
      </p:sp>
      <p:sp>
        <p:nvSpPr>
          <p:cNvPr id="321" name="Shape 321"/>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2400"/>
              <a:t>Arun Kolatkar’s An Old Woman</a:t>
            </a:r>
          </a:p>
          <a:p>
            <a:pPr rtl="0">
              <a:spcBef>
                <a:spcPts val="0"/>
              </a:spcBef>
              <a:buNone/>
            </a:pPr>
            <a:endParaRPr sz="2400"/>
          </a:p>
          <a:p>
            <a:pPr lvl="0" rtl="0">
              <a:spcBef>
                <a:spcPts val="0"/>
              </a:spcBef>
              <a:buClr>
                <a:schemeClr val="dk1"/>
              </a:buClr>
              <a:buSzPct val="30555"/>
              <a:buFont typeface="Arial"/>
              <a:buNone/>
            </a:pPr>
            <a:r>
              <a:rPr lang="en-US" sz="3600">
                <a:solidFill>
                  <a:schemeClr val="dk1"/>
                </a:solidFill>
              </a:rPr>
              <a:t>It’s like Christmas ...</a:t>
            </a:r>
          </a:p>
          <a:p>
            <a:pPr lvl="0" rtl="0">
              <a:spcBef>
                <a:spcPts val="0"/>
              </a:spcBef>
              <a:buClr>
                <a:schemeClr val="dk1"/>
              </a:buClr>
              <a:buFont typeface="Arial"/>
              <a:buNone/>
            </a:pPr>
            <a:endParaRPr sz="3600">
              <a:solidFill>
                <a:schemeClr val="dk1"/>
              </a:solidFill>
            </a:endParaRPr>
          </a:p>
          <a:p>
            <a:pPr lvl="0" rtl="0">
              <a:spcBef>
                <a:spcPts val="0"/>
              </a:spcBef>
              <a:buClr>
                <a:schemeClr val="dk1"/>
              </a:buClr>
              <a:buSzPct val="30555"/>
              <a:buFont typeface="Arial"/>
              <a:buNone/>
            </a:pPr>
            <a:r>
              <a:rPr lang="en-US" sz="3600">
                <a:solidFill>
                  <a:schemeClr val="dk1"/>
                </a:solidFill>
              </a:rPr>
              <a:t>We tap into our expectations</a:t>
            </a:r>
          </a:p>
          <a:p>
            <a:pPr lvl="0" rtl="0">
              <a:spcBef>
                <a:spcPts val="0"/>
              </a:spcBef>
              <a:buClr>
                <a:schemeClr val="dk1"/>
              </a:buClr>
              <a:buSzPct val="30555"/>
              <a:buFont typeface="Arial"/>
              <a:buNone/>
            </a:pPr>
            <a:r>
              <a:rPr lang="en-US" sz="3600">
                <a:solidFill>
                  <a:schemeClr val="dk1"/>
                </a:solidFill>
              </a:rPr>
              <a:t>We shake the box</a:t>
            </a:r>
          </a:p>
          <a:p>
            <a:pPr lvl="0" rtl="0">
              <a:spcBef>
                <a:spcPts val="0"/>
              </a:spcBef>
              <a:buClr>
                <a:schemeClr val="dk1"/>
              </a:buClr>
              <a:buSzPct val="30555"/>
              <a:buFont typeface="Arial"/>
              <a:buNone/>
            </a:pPr>
            <a:r>
              <a:rPr lang="en-US" sz="3600">
                <a:solidFill>
                  <a:schemeClr val="dk1"/>
                </a:solidFill>
              </a:rPr>
              <a:t>We open it up, have a good look, see how it works</a:t>
            </a:r>
          </a:p>
          <a:p>
            <a:pPr rtl="0">
              <a:spcBef>
                <a:spcPts val="0"/>
              </a:spcBef>
              <a:buNone/>
            </a:pPr>
            <a:endParaRPr sz="2400"/>
          </a:p>
          <a:p>
            <a:pPr>
              <a:spcBef>
                <a:spcPts val="0"/>
              </a:spcBef>
              <a:buNone/>
            </a:pPr>
            <a:endParaRPr sz="2400"/>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p:nvPr/>
        </p:nvSpPr>
        <p:spPr>
          <a:xfrm>
            <a:off x="304150" y="892975"/>
            <a:ext cx="4038599" cy="4526100"/>
          </a:xfrm>
          <a:prstGeom prst="rect">
            <a:avLst/>
          </a:prstGeom>
          <a:noFill/>
          <a:ln>
            <a:noFill/>
          </a:ln>
        </p:spPr>
        <p:txBody>
          <a:bodyPr lIns="91425" tIns="91425" rIns="91425" bIns="91425" anchor="t" anchorCtr="0">
            <a:noAutofit/>
          </a:bodyPr>
          <a:lstStyle/>
          <a:p>
            <a:pPr marL="342900" lvl="0" indent="-139700" rtl="0">
              <a:spcBef>
                <a:spcPts val="640"/>
              </a:spcBef>
              <a:buNone/>
            </a:pPr>
            <a:r>
              <a:rPr lang="en-US"/>
              <a:t>An old woman grabs</a:t>
            </a:r>
          </a:p>
          <a:p>
            <a:pPr marL="342900" lvl="0" indent="-139700" rtl="0">
              <a:spcBef>
                <a:spcPts val="640"/>
              </a:spcBef>
              <a:buNone/>
            </a:pPr>
            <a:r>
              <a:rPr lang="en-US"/>
              <a:t>hold of your sleeve</a:t>
            </a:r>
          </a:p>
          <a:p>
            <a:pPr marL="342900" lvl="0" indent="-139700" rtl="0">
              <a:spcBef>
                <a:spcPts val="640"/>
              </a:spcBef>
              <a:buNone/>
            </a:pPr>
            <a:r>
              <a:rPr lang="en-US"/>
              <a:t>and tags along.</a:t>
            </a:r>
          </a:p>
          <a:p>
            <a:pPr marL="342900" lvl="0" indent="-139700" rtl="0">
              <a:spcBef>
                <a:spcPts val="640"/>
              </a:spcBef>
              <a:buNone/>
            </a:pPr>
            <a:endParaRPr/>
          </a:p>
          <a:p>
            <a:pPr marL="342900" lvl="0" indent="-139700" rtl="0">
              <a:spcBef>
                <a:spcPts val="640"/>
              </a:spcBef>
              <a:buNone/>
            </a:pPr>
            <a:r>
              <a:rPr lang="en-US"/>
              <a:t>She wants a ﬁfty paise coin.</a:t>
            </a:r>
          </a:p>
          <a:p>
            <a:pPr marL="342900" lvl="0" indent="-139700" rtl="0">
              <a:spcBef>
                <a:spcPts val="640"/>
              </a:spcBef>
              <a:buNone/>
            </a:pPr>
            <a:r>
              <a:rPr lang="en-US"/>
              <a:t>She says she will take you</a:t>
            </a:r>
          </a:p>
          <a:p>
            <a:pPr marL="342900" lvl="0" indent="-139700" rtl="0">
              <a:spcBef>
                <a:spcPts val="640"/>
              </a:spcBef>
              <a:buNone/>
            </a:pPr>
            <a:r>
              <a:rPr lang="en-US"/>
              <a:t>to the horseshoe shrine.</a:t>
            </a:r>
          </a:p>
          <a:p>
            <a:pPr marL="342900" lvl="0" indent="-139700" rtl="0">
              <a:spcBef>
                <a:spcPts val="640"/>
              </a:spcBef>
              <a:buNone/>
            </a:pPr>
            <a:endParaRPr/>
          </a:p>
          <a:p>
            <a:pPr marL="342900" lvl="0" indent="-139700" rtl="0">
              <a:spcBef>
                <a:spcPts val="640"/>
              </a:spcBef>
              <a:buNone/>
            </a:pPr>
            <a:r>
              <a:rPr lang="en-US"/>
              <a:t>You've seen it already.</a:t>
            </a:r>
          </a:p>
          <a:p>
            <a:pPr marL="342900" lvl="0" indent="-139700" rtl="0">
              <a:spcBef>
                <a:spcPts val="640"/>
              </a:spcBef>
              <a:buNone/>
            </a:pPr>
            <a:r>
              <a:rPr lang="en-US"/>
              <a:t>She hobbles along anyway</a:t>
            </a:r>
          </a:p>
          <a:p>
            <a:pPr marL="342900" lvl="0" indent="-139700" rtl="0">
              <a:spcBef>
                <a:spcPts val="640"/>
              </a:spcBef>
              <a:buNone/>
            </a:pPr>
            <a:r>
              <a:rPr lang="en-US"/>
              <a:t>and tightens her grip on your shirt.</a:t>
            </a:r>
          </a:p>
          <a:p>
            <a:pPr marL="342900" lvl="0" indent="-139700" rtl="0">
              <a:spcBef>
                <a:spcPts val="640"/>
              </a:spcBef>
              <a:buNone/>
            </a:pPr>
            <a:endParaRPr/>
          </a:p>
          <a:p>
            <a:pPr marL="342900" lvl="0" indent="-139700" rtl="0">
              <a:spcBef>
                <a:spcPts val="640"/>
              </a:spcBef>
              <a:buNone/>
            </a:pPr>
            <a:r>
              <a:rPr lang="en-US"/>
              <a:t>She won't let you go.</a:t>
            </a:r>
          </a:p>
          <a:p>
            <a:pPr marL="342900" lvl="0" indent="-139700" rtl="0">
              <a:spcBef>
                <a:spcPts val="640"/>
              </a:spcBef>
              <a:buNone/>
            </a:pPr>
            <a:r>
              <a:rPr lang="en-US"/>
              <a:t>You know how old women are.</a:t>
            </a:r>
          </a:p>
          <a:p>
            <a:pPr marL="342900" lvl="0" indent="-139700" rtl="0">
              <a:spcBef>
                <a:spcPts val="640"/>
              </a:spcBef>
              <a:buNone/>
            </a:pPr>
            <a:r>
              <a:rPr lang="en-US"/>
              <a:t>They stick to you like a burr.</a:t>
            </a:r>
          </a:p>
          <a:p>
            <a:pPr marL="342900" lvl="0" indent="-139700" rtl="0">
              <a:spcBef>
                <a:spcPts val="640"/>
              </a:spcBef>
              <a:buNone/>
            </a:pPr>
            <a:endParaRPr/>
          </a:p>
          <a:p>
            <a:pPr marL="342900" lvl="0" indent="-139700" rtl="0">
              <a:spcBef>
                <a:spcPts val="640"/>
              </a:spcBef>
              <a:buNone/>
            </a:pPr>
            <a:r>
              <a:rPr lang="en-US"/>
              <a:t>You turn around and face her</a:t>
            </a:r>
          </a:p>
          <a:p>
            <a:pPr marL="342900" lvl="0" indent="-139700" rtl="0">
              <a:spcBef>
                <a:spcPts val="640"/>
              </a:spcBef>
              <a:buNone/>
            </a:pPr>
            <a:r>
              <a:rPr lang="en-US"/>
              <a:t>with an air of ﬁnality.</a:t>
            </a:r>
          </a:p>
          <a:p>
            <a:pPr marL="342900" lvl="0" indent="-139700" rtl="0">
              <a:spcBef>
                <a:spcPts val="640"/>
              </a:spcBef>
              <a:buNone/>
            </a:pPr>
            <a:r>
              <a:rPr lang="en-US"/>
              <a:t>You want to end the farce.</a:t>
            </a:r>
          </a:p>
          <a:p>
            <a:pPr marL="342900" lvl="0" indent="-139700" rtl="0">
              <a:spcBef>
                <a:spcPts val="640"/>
              </a:spcBef>
              <a:buNone/>
            </a:pPr>
            <a:endParaRPr/>
          </a:p>
          <a:p>
            <a:pPr marL="342900" lvl="0" indent="-139700" rtl="0">
              <a:spcBef>
                <a:spcPts val="640"/>
              </a:spcBef>
              <a:buNone/>
            </a:pPr>
            <a:endParaRPr>
              <a:solidFill>
                <a:srgbClr val="000000"/>
              </a:solidFill>
            </a:endParaRPr>
          </a:p>
          <a:p>
            <a:pPr marL="342900" lvl="0" indent="-139700" rtl="0">
              <a:spcBef>
                <a:spcPts val="640"/>
              </a:spcBef>
              <a:buNone/>
            </a:pPr>
            <a:endParaRPr/>
          </a:p>
          <a:p>
            <a:pPr marL="342900" lvl="0" indent="-139700" rtl="0">
              <a:spcBef>
                <a:spcPts val="640"/>
              </a:spcBef>
              <a:buNone/>
            </a:pPr>
            <a:endParaRPr/>
          </a:p>
          <a:p>
            <a:pPr marL="342900" lvl="0" indent="-139700" rtl="0">
              <a:spcBef>
                <a:spcPts val="640"/>
              </a:spcBef>
              <a:buNone/>
            </a:pPr>
            <a:endParaRPr/>
          </a:p>
          <a:p>
            <a:pPr marL="342900" lvl="0" indent="-139700" rtl="0">
              <a:spcBef>
                <a:spcPts val="640"/>
              </a:spcBef>
              <a:buNone/>
            </a:pPr>
            <a:endParaRPr u="sng">
              <a:solidFill>
                <a:srgbClr val="0000FF"/>
              </a:solidFill>
              <a:hlinkClick r:id="rId3"/>
            </a:endParaRPr>
          </a:p>
          <a:p>
            <a:pPr marL="342900" lvl="0" indent="-139700" rtl="0">
              <a:spcBef>
                <a:spcPts val="640"/>
              </a:spcBef>
              <a:buNone/>
            </a:pPr>
            <a:endParaRPr/>
          </a:p>
        </p:txBody>
      </p:sp>
      <p:sp>
        <p:nvSpPr>
          <p:cNvPr id="327" name="Shape 327"/>
          <p:cNvSpPr txBox="1"/>
          <p:nvPr/>
        </p:nvSpPr>
        <p:spPr>
          <a:xfrm>
            <a:off x="3700350" y="0"/>
            <a:ext cx="4038599" cy="4526100"/>
          </a:xfrm>
          <a:prstGeom prst="rect">
            <a:avLst/>
          </a:prstGeom>
          <a:noFill/>
          <a:ln>
            <a:noFill/>
          </a:ln>
        </p:spPr>
        <p:txBody>
          <a:bodyPr lIns="91425" tIns="91425" rIns="91425" bIns="91425" anchor="t" anchorCtr="0">
            <a:noAutofit/>
          </a:bodyPr>
          <a:lstStyle/>
          <a:p>
            <a:pPr marL="342900" lvl="0" indent="-139700" rtl="0">
              <a:spcBef>
                <a:spcPts val="640"/>
              </a:spcBef>
              <a:buNone/>
            </a:pPr>
            <a:r>
              <a:rPr lang="en-US">
                <a:solidFill>
                  <a:srgbClr val="000000"/>
                </a:solidFill>
              </a:rPr>
              <a:t>When you hear her say,</a:t>
            </a:r>
          </a:p>
          <a:p>
            <a:pPr marL="342900" lvl="0" indent="-139700" rtl="0">
              <a:spcBef>
                <a:spcPts val="640"/>
              </a:spcBef>
              <a:buNone/>
            </a:pPr>
            <a:r>
              <a:rPr lang="en-US">
                <a:solidFill>
                  <a:srgbClr val="000000"/>
                </a:solidFill>
              </a:rPr>
              <a:t>‘What else can an old woman do</a:t>
            </a:r>
          </a:p>
          <a:p>
            <a:pPr marL="342900" lvl="0" indent="-139700" rtl="0">
              <a:spcBef>
                <a:spcPts val="640"/>
              </a:spcBef>
              <a:buNone/>
            </a:pPr>
            <a:r>
              <a:rPr lang="en-US">
                <a:solidFill>
                  <a:srgbClr val="000000"/>
                </a:solidFill>
              </a:rPr>
              <a:t>on hills as wretched as these?'</a:t>
            </a:r>
          </a:p>
          <a:p>
            <a:pPr marL="342900" lvl="0" indent="-139700" rtl="0">
              <a:spcBef>
                <a:spcPts val="640"/>
              </a:spcBef>
              <a:buNone/>
            </a:pPr>
            <a:endParaRPr>
              <a:solidFill>
                <a:srgbClr val="000000"/>
              </a:solidFill>
            </a:endParaRPr>
          </a:p>
          <a:p>
            <a:pPr marL="342900" lvl="0" indent="-139700" rtl="0">
              <a:spcBef>
                <a:spcPts val="640"/>
              </a:spcBef>
              <a:buNone/>
            </a:pPr>
            <a:r>
              <a:rPr lang="en-US">
                <a:solidFill>
                  <a:srgbClr val="000000"/>
                </a:solidFill>
              </a:rPr>
              <a:t>You look right at the sky.</a:t>
            </a:r>
          </a:p>
          <a:p>
            <a:pPr marL="342900" lvl="0" indent="-139700" rtl="0">
              <a:spcBef>
                <a:spcPts val="640"/>
              </a:spcBef>
              <a:buNone/>
            </a:pPr>
            <a:r>
              <a:rPr lang="en-US">
                <a:solidFill>
                  <a:srgbClr val="000000"/>
                </a:solidFill>
              </a:rPr>
              <a:t>Clear through the bullet holes</a:t>
            </a:r>
          </a:p>
          <a:p>
            <a:pPr marL="342900" lvl="0" indent="-139700" rtl="0">
              <a:spcBef>
                <a:spcPts val="640"/>
              </a:spcBef>
              <a:buNone/>
            </a:pPr>
            <a:r>
              <a:rPr lang="en-US">
                <a:solidFill>
                  <a:srgbClr val="000000"/>
                </a:solidFill>
              </a:rPr>
              <a:t>she has for her eyes.</a:t>
            </a:r>
          </a:p>
          <a:p>
            <a:pPr marL="342900" lvl="0" indent="-139700" rtl="0">
              <a:spcBef>
                <a:spcPts val="640"/>
              </a:spcBef>
              <a:buNone/>
            </a:pPr>
            <a:endParaRPr>
              <a:solidFill>
                <a:srgbClr val="000000"/>
              </a:solidFill>
            </a:endParaRPr>
          </a:p>
          <a:p>
            <a:pPr marL="342900" lvl="0" indent="-139700" rtl="0">
              <a:spcBef>
                <a:spcPts val="640"/>
              </a:spcBef>
              <a:buNone/>
            </a:pPr>
            <a:r>
              <a:rPr lang="en-US">
                <a:solidFill>
                  <a:srgbClr val="000000"/>
                </a:solidFill>
              </a:rPr>
              <a:t>And as you look on</a:t>
            </a:r>
          </a:p>
          <a:p>
            <a:pPr marL="342900" lvl="0" indent="-139700" rtl="0">
              <a:spcBef>
                <a:spcPts val="640"/>
              </a:spcBef>
              <a:buNone/>
            </a:pPr>
            <a:r>
              <a:rPr lang="en-US">
                <a:solidFill>
                  <a:srgbClr val="000000"/>
                </a:solidFill>
              </a:rPr>
              <a:t>the cracks that begin around her eyes</a:t>
            </a:r>
          </a:p>
          <a:p>
            <a:pPr marL="342900" lvl="0" indent="-139700" rtl="0">
              <a:spcBef>
                <a:spcPts val="640"/>
              </a:spcBef>
              <a:buNone/>
            </a:pPr>
            <a:r>
              <a:rPr lang="en-US">
                <a:solidFill>
                  <a:srgbClr val="000000"/>
                </a:solidFill>
              </a:rPr>
              <a:t>spread beyond her skin.</a:t>
            </a:r>
          </a:p>
          <a:p>
            <a:pPr marL="342900" lvl="0" indent="-139700" rtl="0">
              <a:spcBef>
                <a:spcPts val="640"/>
              </a:spcBef>
              <a:buNone/>
            </a:pPr>
            <a:endParaRPr>
              <a:solidFill>
                <a:srgbClr val="000000"/>
              </a:solidFill>
            </a:endParaRPr>
          </a:p>
          <a:p>
            <a:pPr marL="342900" lvl="0" indent="-139700" rtl="0">
              <a:spcBef>
                <a:spcPts val="640"/>
              </a:spcBef>
              <a:buNone/>
            </a:pPr>
            <a:r>
              <a:rPr lang="en-US">
                <a:solidFill>
                  <a:srgbClr val="000000"/>
                </a:solidFill>
              </a:rPr>
              <a:t>And the hills crack.</a:t>
            </a:r>
          </a:p>
          <a:p>
            <a:pPr marL="342900" lvl="0" indent="-139700" rtl="0">
              <a:spcBef>
                <a:spcPts val="640"/>
              </a:spcBef>
              <a:buNone/>
            </a:pPr>
            <a:r>
              <a:rPr lang="en-US">
                <a:solidFill>
                  <a:srgbClr val="000000"/>
                </a:solidFill>
              </a:rPr>
              <a:t>And the temples crack.</a:t>
            </a:r>
          </a:p>
          <a:p>
            <a:pPr marL="342900" lvl="0" indent="-139700" rtl="0">
              <a:spcBef>
                <a:spcPts val="640"/>
              </a:spcBef>
              <a:buNone/>
            </a:pPr>
            <a:r>
              <a:rPr lang="en-US">
                <a:solidFill>
                  <a:srgbClr val="000000"/>
                </a:solidFill>
              </a:rPr>
              <a:t>And the sky falls</a:t>
            </a:r>
          </a:p>
          <a:p>
            <a:pPr marL="342900" lvl="0" indent="-139700" rtl="0">
              <a:spcBef>
                <a:spcPts val="640"/>
              </a:spcBef>
              <a:buNone/>
            </a:pPr>
            <a:endParaRPr>
              <a:solidFill>
                <a:srgbClr val="000000"/>
              </a:solidFill>
            </a:endParaRPr>
          </a:p>
          <a:p>
            <a:pPr marL="342900" lvl="0" indent="-139700" rtl="0">
              <a:spcBef>
                <a:spcPts val="640"/>
              </a:spcBef>
              <a:buNone/>
            </a:pPr>
            <a:r>
              <a:rPr lang="en-US">
                <a:solidFill>
                  <a:srgbClr val="000000"/>
                </a:solidFill>
              </a:rPr>
              <a:t>with a plateglass clatter</a:t>
            </a:r>
          </a:p>
          <a:p>
            <a:pPr marL="342900" lvl="0" indent="-139700" rtl="0">
              <a:spcBef>
                <a:spcPts val="640"/>
              </a:spcBef>
              <a:buNone/>
            </a:pPr>
            <a:r>
              <a:rPr lang="en-US">
                <a:solidFill>
                  <a:srgbClr val="000000"/>
                </a:solidFill>
              </a:rPr>
              <a:t>around the shatter proof crone</a:t>
            </a:r>
          </a:p>
          <a:p>
            <a:pPr marL="342900" lvl="0" indent="-139700" rtl="0">
              <a:spcBef>
                <a:spcPts val="640"/>
              </a:spcBef>
              <a:buNone/>
            </a:pPr>
            <a:r>
              <a:rPr lang="en-US">
                <a:solidFill>
                  <a:srgbClr val="000000"/>
                </a:solidFill>
              </a:rPr>
              <a:t>who stands alone.</a:t>
            </a:r>
          </a:p>
          <a:p>
            <a:pPr marL="342900" lvl="0" indent="-139700" rtl="0">
              <a:spcBef>
                <a:spcPts val="640"/>
              </a:spcBef>
              <a:buNone/>
            </a:pPr>
            <a:endParaRPr>
              <a:solidFill>
                <a:srgbClr val="000000"/>
              </a:solidFill>
            </a:endParaRPr>
          </a:p>
          <a:p>
            <a:pPr marL="342900" lvl="0" indent="-139700" rtl="0">
              <a:spcBef>
                <a:spcPts val="640"/>
              </a:spcBef>
              <a:buNone/>
            </a:pPr>
            <a:r>
              <a:rPr lang="en-US">
                <a:solidFill>
                  <a:srgbClr val="000000"/>
                </a:solidFill>
              </a:rPr>
              <a:t>And you are reduced</a:t>
            </a:r>
          </a:p>
          <a:p>
            <a:pPr marL="342900" lvl="0" indent="-139700" rtl="0">
              <a:spcBef>
                <a:spcPts val="640"/>
              </a:spcBef>
              <a:buNone/>
            </a:pPr>
            <a:r>
              <a:rPr lang="en-US">
                <a:solidFill>
                  <a:srgbClr val="000000"/>
                </a:solidFill>
              </a:rPr>
              <a:t>to so much small change</a:t>
            </a:r>
          </a:p>
          <a:p>
            <a:pPr marL="342900" lvl="0" indent="-139700" rtl="0">
              <a:spcBef>
                <a:spcPts val="640"/>
              </a:spcBef>
              <a:buNone/>
            </a:pPr>
            <a:r>
              <a:rPr lang="en-US">
                <a:solidFill>
                  <a:srgbClr val="000000"/>
                </a:solidFill>
              </a:rPr>
              <a:t>in her hand. </a:t>
            </a:r>
          </a:p>
          <a:p>
            <a:pPr marL="342900" lvl="0" indent="-139700" rtl="0">
              <a:spcBef>
                <a:spcPts val="640"/>
              </a:spcBef>
              <a:buNone/>
            </a:pPr>
            <a:endParaRPr/>
          </a:p>
        </p:txBody>
      </p:sp>
      <p:sp>
        <p:nvSpPr>
          <p:cNvPr id="328" name="Shape 328"/>
          <p:cNvSpPr txBox="1"/>
          <p:nvPr/>
        </p:nvSpPr>
        <p:spPr>
          <a:xfrm>
            <a:off x="304150" y="199375"/>
            <a:ext cx="6826500" cy="693599"/>
          </a:xfrm>
          <a:prstGeom prst="rect">
            <a:avLst/>
          </a:prstGeom>
          <a:noFill/>
          <a:ln>
            <a:noFill/>
          </a:ln>
        </p:spPr>
        <p:txBody>
          <a:bodyPr lIns="91425" tIns="91425" rIns="91425" bIns="91425" anchor="t" anchorCtr="0">
            <a:noAutofit/>
          </a:bodyPr>
          <a:lstStyle/>
          <a:p>
            <a:pPr lvl="0" rtl="0">
              <a:spcBef>
                <a:spcPts val="0"/>
              </a:spcBef>
              <a:buNone/>
            </a:pPr>
            <a:r>
              <a:rPr lang="en-US" sz="1800" i="1"/>
              <a:t>An Old Woman </a:t>
            </a:r>
            <a:r>
              <a:rPr lang="en-US" sz="1800"/>
              <a:t>- Arun Kolatkar</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But wait, there’s more ...</a:t>
            </a:r>
          </a:p>
        </p:txBody>
      </p:sp>
      <p:sp>
        <p:nvSpPr>
          <p:cNvPr id="334" name="Shape 334"/>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sz="3600"/>
              <a:t>Integrated practice - a little focus; a lot of the time - every text is an unfamiliar text.  Lots of modelling ant ‘think alouds’</a:t>
            </a:r>
          </a:p>
          <a:p>
            <a:pPr rtl="0">
              <a:spcBef>
                <a:spcPts val="0"/>
              </a:spcBef>
              <a:buNone/>
            </a:pPr>
            <a:endParaRPr sz="3600"/>
          </a:p>
          <a:p>
            <a:pPr rtl="0">
              <a:spcBef>
                <a:spcPts val="0"/>
              </a:spcBef>
              <a:buNone/>
            </a:pPr>
            <a:r>
              <a:rPr lang="en-US" sz="3600"/>
              <a:t>Chunked practice - a lot of focus, a little of the time</a:t>
            </a:r>
          </a:p>
          <a:p>
            <a:pPr rtl="0">
              <a:spcBef>
                <a:spcPts val="0"/>
              </a:spcBef>
              <a:buNone/>
            </a:pPr>
            <a:endParaRPr sz="3600"/>
          </a:p>
          <a:p>
            <a:pPr marL="203200" indent="0">
              <a:spcBef>
                <a:spcPts val="0"/>
              </a:spcBef>
              <a:buNone/>
            </a:pPr>
            <a:endParaRPr sz="3600"/>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Integrated Practice</a:t>
            </a:r>
          </a:p>
        </p:txBody>
      </p:sp>
      <p:sp>
        <p:nvSpPr>
          <p:cNvPr id="340" name="Shape 340"/>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Repetition of the reading strategies - the answers can - indeed MUST wait.</a:t>
            </a:r>
          </a:p>
          <a:p>
            <a:pPr rtl="0">
              <a:spcBef>
                <a:spcPts val="0"/>
              </a:spcBef>
              <a:buNone/>
            </a:pPr>
            <a:endParaRPr/>
          </a:p>
          <a:p>
            <a:pPr rtl="0">
              <a:spcBef>
                <a:spcPts val="0"/>
              </a:spcBef>
              <a:buNone/>
            </a:pPr>
            <a:r>
              <a:rPr lang="en-US"/>
              <a:t>Frequent Reminders about conventions of each genre</a:t>
            </a:r>
          </a:p>
          <a:p>
            <a:pPr rtl="0">
              <a:spcBef>
                <a:spcPts val="0"/>
              </a:spcBef>
              <a:buNone/>
            </a:pPr>
            <a:endParaRPr/>
          </a:p>
          <a:p>
            <a:pPr rtl="0">
              <a:spcBef>
                <a:spcPts val="0"/>
              </a:spcBef>
              <a:buNone/>
            </a:pPr>
            <a:r>
              <a:rPr lang="en-US"/>
              <a:t>Then we come to answers - frequent reminders of structure and shape.</a:t>
            </a:r>
          </a:p>
          <a:p>
            <a:pPr rtl="0">
              <a:spcBef>
                <a:spcPts val="0"/>
              </a:spcBef>
              <a:buNone/>
            </a:pPr>
            <a:endParaRPr/>
          </a:p>
          <a:p>
            <a:pPr>
              <a:spcBef>
                <a:spcPts val="0"/>
              </a:spcBef>
              <a:buNone/>
            </a:pPr>
            <a:r>
              <a:rPr lang="en-US"/>
              <a:t>At level one, we’re experimenting with ignoring A &amp; B questions.</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Chunked Practice</a:t>
            </a:r>
          </a:p>
        </p:txBody>
      </p:sp>
      <p:sp>
        <p:nvSpPr>
          <p:cNvPr id="346" name="Shape 346"/>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We want thorough understanding of the different TYPEs of unfamiliar text - se we teach ...</a:t>
            </a:r>
          </a:p>
          <a:p>
            <a:pPr rtl="0">
              <a:spcBef>
                <a:spcPts val="0"/>
              </a:spcBef>
              <a:buNone/>
            </a:pPr>
            <a:endParaRPr/>
          </a:p>
          <a:p>
            <a:pPr rtl="0">
              <a:spcBef>
                <a:spcPts val="0"/>
              </a:spcBef>
              <a:buNone/>
            </a:pPr>
            <a:r>
              <a:rPr lang="en-US"/>
              <a:t>Mini-units.  A week of unfamiliar poetry here ...</a:t>
            </a:r>
          </a:p>
          <a:p>
            <a:pPr rtl="0">
              <a:spcBef>
                <a:spcPts val="0"/>
              </a:spcBef>
              <a:buNone/>
            </a:pPr>
            <a:endParaRPr/>
          </a:p>
          <a:p>
            <a:pPr rtl="0">
              <a:spcBef>
                <a:spcPts val="0"/>
              </a:spcBef>
              <a:buNone/>
            </a:pPr>
            <a:r>
              <a:rPr lang="en-US"/>
              <a:t>A week of unfamiliar fiction there ...</a:t>
            </a:r>
          </a:p>
          <a:p>
            <a:pPr rtl="0">
              <a:spcBef>
                <a:spcPts val="0"/>
              </a:spcBef>
              <a:buNone/>
            </a:pPr>
            <a:endParaRPr/>
          </a:p>
          <a:p>
            <a:pPr rtl="0">
              <a:spcBef>
                <a:spcPts val="0"/>
              </a:spcBef>
              <a:buNone/>
            </a:pPr>
            <a:r>
              <a:rPr lang="en-US"/>
              <a:t>A week and a bit of unfamiliar non-fiction ...</a:t>
            </a:r>
          </a:p>
          <a:p>
            <a:pPr rtl="0">
              <a:spcBef>
                <a:spcPts val="0"/>
              </a:spcBef>
              <a:buNone/>
            </a:pPr>
            <a:endParaRPr/>
          </a:p>
          <a:p>
            <a:pPr rtl="0">
              <a:spcBef>
                <a:spcPts val="0"/>
              </a:spcBef>
              <a:buNone/>
            </a:pPr>
            <a:r>
              <a:rPr lang="en-US"/>
              <a:t>And ... some </a:t>
            </a:r>
            <a:r>
              <a:rPr lang="en-US" u="sng">
                <a:solidFill>
                  <a:schemeClr val="hlink"/>
                </a:solidFill>
                <a:hlinkClick r:id="rId3"/>
              </a:rPr>
              <a:t>CATs,</a:t>
            </a:r>
            <a:r>
              <a:rPr lang="en-US"/>
              <a:t> with a strong focus on goal setting</a:t>
            </a:r>
          </a:p>
          <a:p>
            <a:pPr rtl="0">
              <a:spcBef>
                <a:spcPts val="0"/>
              </a:spcBef>
              <a:buNone/>
            </a:pPr>
            <a:endParaRPr/>
          </a:p>
          <a:p>
            <a:pPr rtl="0">
              <a:spcBef>
                <a:spcPts val="0"/>
              </a:spcBef>
              <a:buNone/>
            </a:pPr>
            <a:endParaRPr/>
          </a:p>
          <a:p>
            <a:pPr>
              <a:spcBef>
                <a:spcPts val="0"/>
              </a:spcBef>
              <a:buNone/>
            </a:pPr>
            <a:endParaRP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sz="2400">
                <a:solidFill>
                  <a:schemeClr val="dk1"/>
                </a:solidFill>
              </a:rPr>
              <a:t>And ... some </a:t>
            </a:r>
            <a:r>
              <a:rPr lang="en-US" sz="2400" u="sng">
                <a:solidFill>
                  <a:schemeClr val="hlink"/>
                </a:solidFill>
                <a:hlinkClick r:id="rId3"/>
              </a:rPr>
              <a:t>CATs,</a:t>
            </a:r>
            <a:r>
              <a:rPr lang="en-US" sz="2400">
                <a:solidFill>
                  <a:schemeClr val="dk1"/>
                </a:solidFill>
              </a:rPr>
              <a:t> with a strong focus on goal setting</a:t>
            </a:r>
          </a:p>
        </p:txBody>
      </p:sp>
      <p:sp>
        <p:nvSpPr>
          <p:cNvPr id="352" name="Shape 352"/>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None/>
            </a:pPr>
            <a:endParaRPr/>
          </a:p>
        </p:txBody>
      </p:sp>
      <p:pic>
        <p:nvPicPr>
          <p:cNvPr id="353" name="Shape 353"/>
          <p:cNvPicPr preferRelativeResize="0"/>
          <p:nvPr/>
        </p:nvPicPr>
        <p:blipFill>
          <a:blip r:embed="rId4">
            <a:alphaModFix/>
          </a:blip>
          <a:stretch>
            <a:fillRect/>
          </a:stretch>
        </p:blipFill>
        <p:spPr>
          <a:xfrm>
            <a:off x="835375" y="1600200"/>
            <a:ext cx="7473249" cy="5201374"/>
          </a:xfrm>
          <a:prstGeom prst="rect">
            <a:avLst/>
          </a:prstGeom>
          <a:noFill/>
          <a:ln>
            <a:noFill/>
          </a:ln>
        </p:spPr>
      </p:pic>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Shape 358"/>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A note on answers ...</a:t>
            </a:r>
          </a:p>
        </p:txBody>
      </p:sp>
      <p:sp>
        <p:nvSpPr>
          <p:cNvPr id="359" name="Shape 359"/>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i="1"/>
              <a:t>From the level two markers report: ‘Many candidates used an acronym/ mnemonic device as an aid to structure and checklist their answers (e.g.: PILATES, TEEPE, TEXPEL, PUTTS, etc.). While these helped the students to include key elements, they also often limited them to an Achievement grade.</a:t>
            </a:r>
          </a:p>
          <a:p>
            <a:pPr rtl="0">
              <a:spcBef>
                <a:spcPts val="0"/>
              </a:spcBef>
              <a:buNone/>
            </a:pPr>
            <a:endParaRPr/>
          </a:p>
          <a:p>
            <a:pPr>
              <a:spcBef>
                <a:spcPts val="0"/>
              </a:spcBef>
              <a:buNone/>
            </a:pPr>
            <a:r>
              <a:rPr lang="en-US"/>
              <a:t>Trish Holden’s suggestion from the list last year was superb - just treat it like an infomercial - But wait, there’s more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3950" b="0" i="0" u="none" strike="noStrike" cap="none" baseline="0">
                <a:solidFill>
                  <a:schemeClr val="dk1"/>
                </a:solidFill>
                <a:latin typeface="Calibri"/>
                <a:ea typeface="Calibri"/>
                <a:cs typeface="Calibri"/>
                <a:sym typeface="Calibri"/>
              </a:rPr>
              <a:t>We thought we were pretty ‘gangsta’  </a:t>
            </a:r>
          </a:p>
        </p:txBody>
      </p:sp>
      <p:sp>
        <p:nvSpPr>
          <p:cNvPr id="100" name="Shape 100"/>
          <p:cNvSpPr txBox="1"/>
          <p:nvPr/>
        </p:nvSpPr>
        <p:spPr>
          <a:xfrm>
            <a:off x="872150" y="5768360"/>
            <a:ext cx="7814648" cy="64633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600" b="0" i="0" u="none" strike="noStrike" cap="none" baseline="0">
                <a:solidFill>
                  <a:schemeClr val="dk1"/>
                </a:solidFill>
                <a:latin typeface="Calibri"/>
                <a:ea typeface="Calibri"/>
                <a:cs typeface="Calibri"/>
                <a:sym typeface="Calibri"/>
              </a:rPr>
              <a:t>Are you making the mistakes we were?</a:t>
            </a:r>
          </a:p>
        </p:txBody>
      </p:sp>
      <p:sp>
        <p:nvSpPr>
          <p:cNvPr id="101" name="Shape 101">
            <a:hlinkClick r:id="rId3"/>
          </p:cNvPr>
          <p:cNvSpPr/>
          <p:nvPr/>
        </p:nvSpPr>
        <p:spPr>
          <a:xfrm>
            <a:off x="1302800" y="1497550"/>
            <a:ext cx="5844475" cy="4383350"/>
          </a:xfrm>
          <a:prstGeom prst="rect">
            <a:avLst/>
          </a:prstGeom>
          <a:blipFill>
            <a:blip r:embed="rId4">
              <a:alphaModFix/>
            </a:blip>
            <a:stretch>
              <a:fillRect/>
            </a:stretch>
          </a:blipFill>
          <a:ln>
            <a:noFill/>
          </a:ln>
        </p:spPr>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Shape 364"/>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But wait there’s more</a:t>
            </a:r>
          </a:p>
        </p:txBody>
      </p:sp>
      <p:pic>
        <p:nvPicPr>
          <p:cNvPr id="365" name="Shape 365"/>
          <p:cNvPicPr preferRelativeResize="0"/>
          <p:nvPr/>
        </p:nvPicPr>
        <p:blipFill>
          <a:blip r:embed="rId3">
            <a:alphaModFix/>
          </a:blip>
          <a:stretch>
            <a:fillRect/>
          </a:stretch>
        </p:blipFill>
        <p:spPr>
          <a:xfrm>
            <a:off x="1566275" y="1546525"/>
            <a:ext cx="6011450" cy="5009550"/>
          </a:xfrm>
          <a:prstGeom prst="rect">
            <a:avLst/>
          </a:prstGeom>
          <a:noFill/>
          <a:ln>
            <a:noFill/>
          </a:ln>
        </p:spPr>
      </p:pic>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An example from last Friday</a:t>
            </a:r>
          </a:p>
        </p:txBody>
      </p:sp>
      <p:sp>
        <p:nvSpPr>
          <p:cNvPr id="371" name="Shape 371"/>
          <p:cNvSpPr txBox="1">
            <a:spLocks noGrp="1"/>
          </p:cNvSpPr>
          <p:nvPr>
            <p:ph type="body" idx="1"/>
          </p:nvPr>
        </p:nvSpPr>
        <p:spPr>
          <a:xfrm>
            <a:off x="457200" y="1237675"/>
            <a:ext cx="8229600" cy="4526100"/>
          </a:xfrm>
          <a:prstGeom prst="rect">
            <a:avLst/>
          </a:prstGeom>
        </p:spPr>
        <p:txBody>
          <a:bodyPr lIns="91425" tIns="91425" rIns="91425" bIns="91425" anchor="t" anchorCtr="0">
            <a:noAutofit/>
          </a:bodyPr>
          <a:lstStyle/>
          <a:p>
            <a:pPr>
              <a:spcBef>
                <a:spcPts val="0"/>
              </a:spcBef>
              <a:buNone/>
            </a:pPr>
            <a:r>
              <a:rPr lang="en-US" sz="1400"/>
              <a:t>The purpose of this exposé is to expose the terrible conditions of workers in factories manufacturing computer components. The facts used throughout the exposé shows what true hardship and discomfort many workers in factories in China live through. The facts also make the reader much more engaged into the story because they know that it is the truth they are reading, as they are facts. An example of a fact used to empathise the suffering these factory workers go through is “That same year, 18 workers – none older than 25 – attempted suicide at Foxconn facilities. Fourteen died.” This quote shows that some workers are pushed so hard they are willing to give up their lives, and many of them did. It also shows that these were only young people, all younger than 25 years of age. This helps us to understand the stress and pain these workers endure, during their days at work, which were usually twelve hour days. The author of this exposé also uses quotes to empathise the conditions endured by factory workers in China.  “Managers would begin shifts by asking workers: "How are you?" Staff were forced to reply: "Good! Very good! Very, very good!" After that, silence was enforced.” This is a fantastic example of the little freedom and independence the workers have. It also shows how the managing staff are trying to cover up the dark reality that the workers face, by making them sound happy and enjoying their work by saying "Good! Very good! Very, very good!”. Straight after this is said though, hardship and pain is enforced once again. The use of language features also shows the dreadful working conditions of the workers, an example of this is the use of emotive language when the authors states that “Some quibbled over how unusual the Foxconn deaths were”. The use of the word quibbled, would give the impression that the factory didn’t want to express their feelings to vividly, and it made you think they were covering something up, which they were. It also made us think that when interviewed the factory workers didn’t want to state and bad mouth the true working conditions as that would put them and their job in danger.</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377026" y="274637"/>
            <a:ext cx="61761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 do you want?</a:t>
            </a:r>
          </a:p>
        </p:txBody>
      </p:sp>
      <p:sp>
        <p:nvSpPr>
          <p:cNvPr id="377" name="Shape 377"/>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An understanding of context and background – </a:t>
            </a:r>
            <a:r>
              <a:rPr lang="en-US" sz="2950">
                <a:solidFill>
                  <a:schemeClr val="dk1"/>
                </a:solidFill>
                <a:latin typeface="Calibri"/>
                <a:ea typeface="Calibri"/>
                <a:cs typeface="Calibri"/>
                <a:sym typeface="Calibri"/>
              </a:rPr>
              <a:t>and rationale</a:t>
            </a:r>
            <a:r>
              <a:rPr lang="en-US" sz="2950" b="0" i="0" u="none" strike="noStrike" cap="none" baseline="0">
                <a:solidFill>
                  <a:schemeClr val="dk1"/>
                </a:solidFill>
                <a:latin typeface="Calibri"/>
                <a:ea typeface="Calibri"/>
                <a:cs typeface="Calibri"/>
                <a:sym typeface="Calibri"/>
              </a:rPr>
              <a:t>? </a:t>
            </a:r>
          </a:p>
          <a:p>
            <a:pPr marL="0" marR="0" lvl="0" indent="0" algn="l" rtl="0">
              <a:lnSpc>
                <a:spcPct val="90000"/>
              </a:lnSpc>
              <a:spcBef>
                <a:spcPts val="590"/>
              </a:spcBef>
              <a:buNone/>
            </a:pPr>
            <a:endParaRPr/>
          </a:p>
          <a:p>
            <a:pPr marL="342900" marR="0" lvl="0" indent="-15494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We’ve been doing this badly, because we didn’t know HOW the teach the reading part of it.</a:t>
            </a:r>
          </a:p>
          <a:p>
            <a:pPr marL="342900" marR="0" lvl="0" indent="-15494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There answers were all form, no substance.</a:t>
            </a:r>
          </a:p>
          <a:p>
            <a:pPr marL="342900" marR="0" lvl="0" indent="-15494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To them HOW TO READ!</a:t>
            </a:r>
          </a:p>
          <a:p>
            <a:pPr marL="0" marR="0" lvl="0" indent="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Shape 382"/>
          <p:cNvSpPr txBox="1">
            <a:spLocks noGrp="1"/>
          </p:cNvSpPr>
          <p:nvPr>
            <p:ph type="title"/>
          </p:nvPr>
        </p:nvSpPr>
        <p:spPr>
          <a:xfrm>
            <a:off x="377026" y="274637"/>
            <a:ext cx="61761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 do you want?</a:t>
            </a:r>
          </a:p>
        </p:txBody>
      </p:sp>
      <p:sp>
        <p:nvSpPr>
          <p:cNvPr id="383" name="Shape 383"/>
          <p:cNvSpPr txBox="1">
            <a:spLocks noGrp="1"/>
          </p:cNvSpPr>
          <p:nvPr>
            <p:ph type="body" idx="1"/>
          </p:nvPr>
        </p:nvSpPr>
        <p:spPr>
          <a:xfrm>
            <a:off x="457200" y="1600200"/>
            <a:ext cx="8229600" cy="4526100"/>
          </a:xfrm>
          <a:prstGeom prst="rect">
            <a:avLst/>
          </a:prstGeom>
          <a:noFill/>
          <a:ln>
            <a:noFill/>
          </a:ln>
        </p:spPr>
        <p:txBody>
          <a:bodyPr lIns="91425" tIns="45700" rIns="91425" bIns="45700" anchor="t" anchorCtr="0">
            <a:noAutofit/>
          </a:bodyPr>
          <a:lstStyle/>
          <a:p>
            <a:pPr marL="0" marR="0" lvl="0" indent="0" algn="l" rtl="0">
              <a:lnSpc>
                <a:spcPct val="90000"/>
              </a:lnSpc>
              <a:spcBef>
                <a:spcPts val="590"/>
              </a:spcBef>
              <a:buNone/>
            </a:pPr>
            <a:r>
              <a:rPr lang="en-US" sz="2950" b="0" i="0" u="none" strike="noStrike" cap="none" baseline="0">
                <a:solidFill>
                  <a:schemeClr val="dk1"/>
                </a:solidFill>
                <a:latin typeface="Calibri"/>
                <a:ea typeface="Calibri"/>
                <a:cs typeface="Calibri"/>
                <a:sym typeface="Calibri"/>
              </a:rPr>
              <a:t>A range of strategies to adapt and employ</a:t>
            </a:r>
          </a:p>
          <a:p>
            <a:pPr marL="0" marR="0" lvl="0" indent="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187960" marR="0" lvl="0" indent="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Christmas Present Reading</a:t>
            </a:r>
          </a:p>
          <a:p>
            <a:pPr marL="187960" marR="0" lvl="0" indent="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187960" marR="0" lvl="0" indent="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Know Thy Enemy</a:t>
            </a:r>
          </a:p>
          <a:p>
            <a:pPr marL="187960" marR="0" lvl="0" indent="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187960" marR="0" lvl="0" indent="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Reading with your ise</a:t>
            </a:r>
          </a:p>
          <a:p>
            <a:pPr marL="187960" marR="0" lvl="0" indent="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187960" marR="0" lvl="0" indent="0" algn="l" rtl="0">
              <a:lnSpc>
                <a:spcPct val="90000"/>
              </a:lnSpc>
              <a:spcBef>
                <a:spcPts val="592"/>
              </a:spcBef>
              <a:buClr>
                <a:schemeClr val="dk1"/>
              </a:buClr>
              <a:buSzPct val="98666"/>
              <a:buFont typeface="Arial"/>
              <a:buNone/>
            </a:pPr>
            <a:r>
              <a:rPr lang="en-US" sz="2950">
                <a:solidFill>
                  <a:schemeClr val="dk1"/>
                </a:solidFill>
                <a:latin typeface="Calibri"/>
                <a:ea typeface="Calibri"/>
                <a:cs typeface="Calibri"/>
                <a:sym typeface="Calibri"/>
              </a:rPr>
              <a:t>PSIL - purpose, structure, Ideas Language.</a:t>
            </a:r>
          </a:p>
          <a:p>
            <a:pPr marL="187960" marR="0" lvl="0" indent="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187960" marR="0" lvl="0" indent="0" algn="l" rtl="0">
              <a:lnSpc>
                <a:spcPct val="90000"/>
              </a:lnSpc>
              <a:spcBef>
                <a:spcPts val="592"/>
              </a:spcBef>
              <a:buClr>
                <a:schemeClr val="dk1"/>
              </a:buClr>
              <a:buFont typeface="Arial"/>
              <a:buNone/>
            </a:pPr>
            <a:endParaRPr sz="295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Shape 388"/>
          <p:cNvSpPr txBox="1">
            <a:spLocks noGrp="1"/>
          </p:cNvSpPr>
          <p:nvPr>
            <p:ph type="title"/>
          </p:nvPr>
        </p:nvSpPr>
        <p:spPr>
          <a:xfrm>
            <a:off x="377026" y="274637"/>
            <a:ext cx="61761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 do you want?</a:t>
            </a:r>
          </a:p>
        </p:txBody>
      </p:sp>
      <p:sp>
        <p:nvSpPr>
          <p:cNvPr id="389" name="Shape 389"/>
          <p:cNvSpPr txBox="1">
            <a:spLocks noGrp="1"/>
          </p:cNvSpPr>
          <p:nvPr>
            <p:ph type="body" idx="1"/>
          </p:nvPr>
        </p:nvSpPr>
        <p:spPr>
          <a:xfrm>
            <a:off x="457200" y="1165950"/>
            <a:ext cx="8229600" cy="4526100"/>
          </a:xfrm>
          <a:prstGeom prst="rect">
            <a:avLst/>
          </a:prstGeom>
          <a:noFill/>
          <a:ln>
            <a:noFill/>
          </a:ln>
        </p:spPr>
        <p:txBody>
          <a:bodyPr lIns="91425" tIns="45700" rIns="91425" bIns="45700" anchor="t" anchorCtr="0">
            <a:noAutofit/>
          </a:bodyPr>
          <a:lstStyle/>
          <a:p>
            <a:pPr marL="0" marR="0" indent="0" algn="l" rtl="0">
              <a:lnSpc>
                <a:spcPct val="90000"/>
              </a:lnSpc>
              <a:spcBef>
                <a:spcPts val="590"/>
              </a:spcBef>
              <a:buNone/>
            </a:pPr>
            <a:r>
              <a:rPr lang="en-US" sz="2950" b="0" i="0" u="none" strike="noStrike" cap="none" baseline="0">
                <a:solidFill>
                  <a:schemeClr val="dk1"/>
                </a:solidFill>
                <a:latin typeface="Calibri"/>
                <a:ea typeface="Calibri"/>
                <a:cs typeface="Calibri"/>
                <a:sym typeface="Calibri"/>
              </a:rPr>
              <a:t>At least three things you can do first day back with your classes.</a:t>
            </a:r>
          </a:p>
          <a:p>
            <a:pPr marL="0" marR="0" indent="0" algn="l" rtl="0">
              <a:lnSpc>
                <a:spcPct val="90000"/>
              </a:lnSpc>
              <a:spcBef>
                <a:spcPts val="590"/>
              </a:spcBef>
              <a:buNone/>
            </a:pPr>
            <a:endParaRPr sz="2950">
              <a:solidFill>
                <a:schemeClr val="dk1"/>
              </a:solidFill>
              <a:latin typeface="Calibri"/>
              <a:ea typeface="Calibri"/>
              <a:cs typeface="Calibri"/>
              <a:sym typeface="Calibri"/>
            </a:endParaRPr>
          </a:p>
          <a:p>
            <a:pPr marL="0" marR="0" indent="0" algn="l" rtl="0">
              <a:lnSpc>
                <a:spcPct val="90000"/>
              </a:lnSpc>
              <a:spcBef>
                <a:spcPts val="590"/>
              </a:spcBef>
              <a:buNone/>
            </a:pPr>
            <a:r>
              <a:rPr lang="en-US" sz="2950">
                <a:solidFill>
                  <a:schemeClr val="dk1"/>
                </a:solidFill>
                <a:latin typeface="Calibri"/>
                <a:ea typeface="Calibri"/>
                <a:cs typeface="Calibri"/>
                <a:sym typeface="Calibri"/>
              </a:rPr>
              <a:t>Explicitly Teach genre conventions - ask - what does a poem do?  How does it do it?</a:t>
            </a:r>
          </a:p>
          <a:p>
            <a:pPr marL="0" marR="0" indent="0" algn="l" rtl="0">
              <a:lnSpc>
                <a:spcPct val="90000"/>
              </a:lnSpc>
              <a:spcBef>
                <a:spcPts val="590"/>
              </a:spcBef>
              <a:buNone/>
            </a:pPr>
            <a:r>
              <a:rPr lang="en-US" sz="2950">
                <a:solidFill>
                  <a:schemeClr val="dk1"/>
                </a:solidFill>
                <a:latin typeface="Calibri"/>
                <a:ea typeface="Calibri"/>
                <a:cs typeface="Calibri"/>
                <a:sym typeface="Calibri"/>
              </a:rPr>
              <a:t>PSIL on a few poems</a:t>
            </a:r>
          </a:p>
          <a:p>
            <a:pPr marL="0" marR="0" indent="0" algn="l" rtl="0">
              <a:lnSpc>
                <a:spcPct val="90000"/>
              </a:lnSpc>
              <a:spcBef>
                <a:spcPts val="590"/>
              </a:spcBef>
              <a:buNone/>
            </a:pPr>
            <a:r>
              <a:rPr lang="en-US" sz="2950">
                <a:solidFill>
                  <a:schemeClr val="dk1"/>
                </a:solidFill>
                <a:latin typeface="Calibri"/>
                <a:ea typeface="Calibri"/>
                <a:cs typeface="Calibri"/>
                <a:sym typeface="Calibri"/>
              </a:rPr>
              <a:t>Visualise a text - draw it!</a:t>
            </a:r>
          </a:p>
          <a:p>
            <a:pPr marL="0" marR="0" indent="0" algn="l" rtl="0">
              <a:lnSpc>
                <a:spcPct val="90000"/>
              </a:lnSpc>
              <a:spcBef>
                <a:spcPts val="590"/>
              </a:spcBef>
              <a:buNone/>
            </a:pPr>
            <a:r>
              <a:rPr lang="en-US" sz="2950">
                <a:solidFill>
                  <a:schemeClr val="dk1"/>
                </a:solidFill>
                <a:latin typeface="Calibri"/>
                <a:ea typeface="Calibri"/>
                <a:cs typeface="Calibri"/>
                <a:sym typeface="Calibri"/>
              </a:rPr>
              <a:t>Model (BWTM) style of questions.</a:t>
            </a:r>
          </a:p>
          <a:p>
            <a:pPr marL="0" marR="0" indent="0" algn="l" rtl="0">
              <a:lnSpc>
                <a:spcPct val="90000"/>
              </a:lnSpc>
              <a:spcBef>
                <a:spcPts val="590"/>
              </a:spcBef>
              <a:buNone/>
            </a:pPr>
            <a:r>
              <a:rPr lang="en-US" sz="2950">
                <a:solidFill>
                  <a:schemeClr val="dk1"/>
                </a:solidFill>
                <a:latin typeface="Calibri"/>
                <a:ea typeface="Calibri"/>
                <a:cs typeface="Calibri"/>
                <a:sym typeface="Calibri"/>
              </a:rPr>
              <a:t>Make every text and unfamiliar text</a:t>
            </a:r>
          </a:p>
          <a:p>
            <a:pPr marL="0" marR="0" indent="0" algn="l" rtl="0">
              <a:lnSpc>
                <a:spcPct val="90000"/>
              </a:lnSpc>
              <a:spcBef>
                <a:spcPts val="590"/>
              </a:spcBef>
              <a:buNone/>
            </a:pPr>
            <a:r>
              <a:rPr lang="en-US" sz="2950">
                <a:solidFill>
                  <a:schemeClr val="dk1"/>
                </a:solidFill>
                <a:latin typeface="Calibri"/>
                <a:ea typeface="Calibri"/>
                <a:cs typeface="Calibri"/>
                <a:sym typeface="Calibri"/>
              </a:rPr>
              <a:t>Go in blind, think aloud and enjoy it.</a:t>
            </a:r>
          </a:p>
          <a:p>
            <a:pPr marL="0" marR="0" indent="0" algn="l" rtl="0">
              <a:lnSpc>
                <a:spcPct val="90000"/>
              </a:lnSpc>
              <a:spcBef>
                <a:spcPts val="590"/>
              </a:spcBef>
              <a:buNone/>
            </a:pPr>
            <a:r>
              <a:rPr lang="en-US" sz="2950">
                <a:solidFill>
                  <a:schemeClr val="dk1"/>
                </a:solidFill>
                <a:latin typeface="Calibri"/>
                <a:ea typeface="Calibri"/>
                <a:cs typeface="Calibri"/>
                <a:sym typeface="Calibri"/>
              </a:rPr>
              <a:t>Create mini-units, teach by genre</a:t>
            </a:r>
          </a:p>
          <a:p>
            <a:pPr marL="0" marR="0" indent="0" algn="l" rtl="0">
              <a:lnSpc>
                <a:spcPct val="90000"/>
              </a:lnSpc>
              <a:spcBef>
                <a:spcPts val="590"/>
              </a:spcBef>
              <a:buNone/>
            </a:pPr>
            <a:endParaRPr sz="2950">
              <a:solidFill>
                <a:schemeClr val="dk1"/>
              </a:solidFill>
              <a:latin typeface="Calibri"/>
              <a:ea typeface="Calibri"/>
              <a:cs typeface="Calibri"/>
              <a:sym typeface="Calibri"/>
            </a:endParaRPr>
          </a:p>
          <a:p>
            <a:pPr marL="0" marR="0" indent="0" algn="l" rtl="0">
              <a:lnSpc>
                <a:spcPct val="90000"/>
              </a:lnSpc>
              <a:spcBef>
                <a:spcPts val="590"/>
              </a:spcBef>
              <a:buNone/>
            </a:pPr>
            <a:endParaRPr sz="2950">
              <a:solidFill>
                <a:schemeClr val="dk1"/>
              </a:solidFill>
              <a:latin typeface="Calibri"/>
              <a:ea typeface="Calibri"/>
              <a:cs typeface="Calibri"/>
              <a:sym typeface="Calibri"/>
            </a:endParaRPr>
          </a:p>
          <a:p>
            <a:pPr marL="0" marR="0" indent="0" algn="l" rtl="0">
              <a:lnSpc>
                <a:spcPct val="90000"/>
              </a:lnSpc>
              <a:spcBef>
                <a:spcPts val="590"/>
              </a:spcBef>
              <a:buNone/>
            </a:pPr>
            <a:endParaRPr sz="2950">
              <a:solidFill>
                <a:schemeClr val="dk1"/>
              </a:solidFill>
              <a:latin typeface="Calibri"/>
              <a:ea typeface="Calibri"/>
              <a:cs typeface="Calibri"/>
              <a:sym typeface="Calibri"/>
            </a:endParaRPr>
          </a:p>
          <a:p>
            <a:pPr marL="0" marR="0" lvl="0" indent="0" algn="l" rtl="0">
              <a:lnSpc>
                <a:spcPct val="90000"/>
              </a:lnSpc>
              <a:spcBef>
                <a:spcPts val="590"/>
              </a:spcBef>
              <a:buNone/>
            </a:pPr>
            <a:endParaRPr sz="295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9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Shape 394"/>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So ...</a:t>
            </a:r>
          </a:p>
        </p:txBody>
      </p:sp>
      <p:sp>
        <p:nvSpPr>
          <p:cNvPr id="395" name="Shape 395"/>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r>
              <a:rPr lang="en-US"/>
              <a:t>Why has it moved from being a chore to a delight?</a:t>
            </a:r>
          </a:p>
          <a:p>
            <a:pPr rtl="0">
              <a:spcBef>
                <a:spcPts val="0"/>
              </a:spcBef>
              <a:buNone/>
            </a:pPr>
            <a:endParaRPr/>
          </a:p>
          <a:p>
            <a:pPr rtl="0">
              <a:spcBef>
                <a:spcPts val="0"/>
              </a:spcBef>
              <a:buNone/>
            </a:pPr>
            <a:r>
              <a:rPr lang="en-US"/>
              <a:t>We’re learning too... </a:t>
            </a:r>
          </a:p>
          <a:p>
            <a:pPr rtl="0">
              <a:spcBef>
                <a:spcPts val="0"/>
              </a:spcBef>
              <a:buNone/>
            </a:pPr>
            <a:endParaRPr/>
          </a:p>
          <a:p>
            <a:pPr marL="1257300" indent="-139700" rtl="0">
              <a:spcBef>
                <a:spcPts val="0"/>
              </a:spcBef>
              <a:buNone/>
            </a:pPr>
            <a:r>
              <a:rPr lang="en-US"/>
              <a:t>.....and we know a lot more about how to teach reading skills ...</a:t>
            </a:r>
          </a:p>
          <a:p>
            <a:pPr marL="1257300" indent="-139700" rtl="0">
              <a:spcBef>
                <a:spcPts val="0"/>
              </a:spcBef>
              <a:buNone/>
            </a:pPr>
            <a:endParaRPr/>
          </a:p>
          <a:p>
            <a:pPr marL="1257300" indent="-139700" rtl="0">
              <a:spcBef>
                <a:spcPts val="0"/>
              </a:spcBef>
              <a:buNone/>
            </a:pPr>
            <a:r>
              <a:rPr lang="en-US"/>
              <a:t>				.... and its having an impact ...</a:t>
            </a:r>
          </a:p>
          <a:p>
            <a:pPr marL="1257300" indent="-139700" rtl="0">
              <a:spcBef>
                <a:spcPts val="0"/>
              </a:spcBef>
              <a:buNone/>
            </a:pPr>
            <a:endParaRPr/>
          </a:p>
          <a:p>
            <a:pPr marL="1257300" indent="-139700">
              <a:spcBef>
                <a:spcPts val="0"/>
              </a:spcBef>
              <a:buNone/>
            </a:pPr>
            <a:r>
              <a:rPr lang="en-US"/>
              <a:t>						...so we’re all full of enthusiasm.</a:t>
            </a: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r>
              <a:rPr lang="en-US"/>
              <a:t>Final Task</a:t>
            </a:r>
          </a:p>
        </p:txBody>
      </p:sp>
      <p:sp>
        <p:nvSpPr>
          <p:cNvPr id="401" name="Shape 401"/>
          <p:cNvSpPr txBox="1">
            <a:spLocks noGrp="1"/>
          </p:cNvSpPr>
          <p:nvPr>
            <p:ph type="body" idx="1"/>
          </p:nvPr>
        </p:nvSpPr>
        <p:spPr>
          <a:xfrm>
            <a:off x="457200" y="1284875"/>
            <a:ext cx="8229600" cy="4526100"/>
          </a:xfrm>
          <a:prstGeom prst="rect">
            <a:avLst/>
          </a:prstGeom>
        </p:spPr>
        <p:txBody>
          <a:bodyPr lIns="91425" tIns="91425" rIns="91425" bIns="91425" anchor="t" anchorCtr="0">
            <a:noAutofit/>
          </a:bodyPr>
          <a:lstStyle/>
          <a:p>
            <a:pPr rtl="0">
              <a:spcBef>
                <a:spcPts val="0"/>
              </a:spcBef>
              <a:buNone/>
            </a:pPr>
            <a:r>
              <a:rPr lang="en-US"/>
              <a:t>What are your great tricks and tips for unfamiliar texts?</a:t>
            </a: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endParaRPr/>
          </a:p>
          <a:p>
            <a:pPr rtl="0">
              <a:spcBef>
                <a:spcPts val="0"/>
              </a:spcBef>
              <a:buNone/>
            </a:pPr>
            <a:r>
              <a:rPr lang="en-US"/>
              <a:t>Please share a successful strategy onto the bottom of the resource sheet.</a:t>
            </a:r>
          </a:p>
          <a:p>
            <a:pPr rtl="0">
              <a:spcBef>
                <a:spcPts val="0"/>
              </a:spcBef>
              <a:buNone/>
            </a:pPr>
            <a:endParaRPr/>
          </a:p>
          <a:p>
            <a:pPr>
              <a:spcBef>
                <a:spcPts val="0"/>
              </a:spcBef>
              <a:buNone/>
            </a:pPr>
            <a:endParaRPr/>
          </a:p>
        </p:txBody>
      </p:sp>
      <p:pic>
        <p:nvPicPr>
          <p:cNvPr id="402" name="Shape 402"/>
          <p:cNvPicPr preferRelativeResize="0"/>
          <p:nvPr/>
        </p:nvPicPr>
        <p:blipFill>
          <a:blip r:embed="rId3">
            <a:alphaModFix/>
          </a:blip>
          <a:stretch>
            <a:fillRect/>
          </a:stretch>
        </p:blipFill>
        <p:spPr>
          <a:xfrm>
            <a:off x="1861300" y="1882075"/>
            <a:ext cx="5800899" cy="4006375"/>
          </a:xfrm>
          <a:prstGeom prst="rect">
            <a:avLst/>
          </a:prstGeom>
          <a:noFill/>
          <a:ln>
            <a:noFill/>
          </a:ln>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Shape 407"/>
          <p:cNvSpPr txBox="1">
            <a:spLocks noGrp="1"/>
          </p:cNvSpPr>
          <p:nvPr>
            <p:ph type="title"/>
          </p:nvPr>
        </p:nvSpPr>
        <p:spPr>
          <a:xfrm>
            <a:off x="377026" y="274637"/>
            <a:ext cx="6176100" cy="1143000"/>
          </a:xfrm>
          <a:prstGeom prst="rect">
            <a:avLst/>
          </a:prstGeom>
        </p:spPr>
        <p:txBody>
          <a:bodyPr lIns="91425" tIns="91425" rIns="91425" bIns="91425" anchor="ctr" anchorCtr="0">
            <a:noAutofit/>
          </a:bodyPr>
          <a:lstStyle/>
          <a:p>
            <a:pPr>
              <a:spcBef>
                <a:spcPts val="0"/>
              </a:spcBef>
              <a:buNone/>
            </a:pPr>
            <a:endParaRPr/>
          </a:p>
        </p:txBody>
      </p:sp>
      <p:sp>
        <p:nvSpPr>
          <p:cNvPr id="408" name="Shape 408"/>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None/>
            </a:pPr>
            <a:endParaRPr/>
          </a:p>
        </p:txBody>
      </p:sp>
      <p:pic>
        <p:nvPicPr>
          <p:cNvPr id="409" name="Shape 409"/>
          <p:cNvPicPr preferRelativeResize="0"/>
          <p:nvPr/>
        </p:nvPicPr>
        <p:blipFill>
          <a:blip r:embed="rId3">
            <a:alphaModFix/>
          </a:blip>
          <a:stretch>
            <a:fillRect/>
          </a:stretch>
        </p:blipFill>
        <p:spPr>
          <a:xfrm>
            <a:off x="377025" y="347600"/>
            <a:ext cx="8790125" cy="55377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What had we tried????</a:t>
            </a:r>
          </a:p>
        </p:txBody>
      </p:sp>
      <p:sp>
        <p:nvSpPr>
          <p:cNvPr id="107" name="Shape 107"/>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Techniques to unpack quotations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Strategies to unpack questions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Formulas for writing answers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Banks of sentence starters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Answer audits – self-assessments measuring numbers of techniques, effects etc.</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Modeling writing answers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Phrase banks for effect analysis</a:t>
            </a:r>
          </a:p>
          <a:p>
            <a:pPr marL="342900" marR="0" lvl="0" indent="-342900" algn="l" rtl="0">
              <a:lnSpc>
                <a:spcPct val="80000"/>
              </a:lnSpc>
              <a:spcBef>
                <a:spcPts val="590"/>
              </a:spcBef>
              <a:buClr>
                <a:schemeClr val="dk1"/>
              </a:buClr>
              <a:buSzPct val="98333"/>
              <a:buFont typeface="Arial"/>
              <a:buChar char="•"/>
            </a:pPr>
            <a:r>
              <a:rPr lang="en-US" sz="2950" b="0" i="0" u="none" strike="noStrike" cap="none" baseline="0">
                <a:solidFill>
                  <a:schemeClr val="dk1"/>
                </a:solidFill>
                <a:latin typeface="Calibri"/>
                <a:ea typeface="Calibri"/>
                <a:cs typeface="Calibri"/>
                <a:sym typeface="Calibri"/>
              </a:rPr>
              <a:t>Huge flashcard lists of language features on quizlet.</a:t>
            </a: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a:p>
            <a:pPr marL="342900" marR="0" lvl="0" indent="-154940" algn="l" rtl="0">
              <a:lnSpc>
                <a:spcPct val="80000"/>
              </a:lnSpc>
              <a:spcBef>
                <a:spcPts val="592"/>
              </a:spcBef>
              <a:buClr>
                <a:schemeClr val="dk1"/>
              </a:buClr>
              <a:buFont typeface="Arial"/>
              <a:buNone/>
            </a:pPr>
            <a:endParaRPr sz="295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This was us …</a:t>
            </a:r>
          </a:p>
        </p:txBody>
      </p:sp>
      <p:pic>
        <p:nvPicPr>
          <p:cNvPr id="113" name="Shape 113"/>
          <p:cNvPicPr preferRelativeResize="0">
            <a:picLocks noGrp="1"/>
          </p:cNvPicPr>
          <p:nvPr>
            <p:ph type="body" idx="1"/>
          </p:nvPr>
        </p:nvPicPr>
        <p:blipFill rotWithShape="1">
          <a:blip r:embed="rId3">
            <a:alphaModFix/>
          </a:blip>
          <a:srcRect t="3116" b="3116"/>
          <a:stretch/>
        </p:blipFill>
        <p:spPr>
          <a:xfrm>
            <a:off x="457200" y="1600200"/>
            <a:ext cx="8229600" cy="4525963"/>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Well … this</a:t>
            </a:r>
          </a:p>
        </p:txBody>
      </p:sp>
      <p:pic>
        <p:nvPicPr>
          <p:cNvPr id="119" name="Shape 119"/>
          <p:cNvPicPr preferRelativeResize="0">
            <a:picLocks noGrp="1"/>
          </p:cNvPicPr>
          <p:nvPr>
            <p:ph type="body" idx="1"/>
          </p:nvPr>
        </p:nvPicPr>
        <p:blipFill rotWithShape="1">
          <a:blip r:embed="rId3">
            <a:alphaModFix/>
          </a:blip>
          <a:srcRect t="13289" b="13288"/>
          <a:stretch/>
        </p:blipFill>
        <p:spPr>
          <a:xfrm>
            <a:off x="457200" y="1600200"/>
            <a:ext cx="8229600" cy="4525963"/>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Why wasn’t it working?</a:t>
            </a:r>
          </a:p>
        </p:txBody>
      </p:sp>
      <p:pic>
        <p:nvPicPr>
          <p:cNvPr id="125" name="Shape 125"/>
          <p:cNvPicPr preferRelativeResize="0">
            <a:picLocks noGrp="1"/>
          </p:cNvPicPr>
          <p:nvPr>
            <p:ph type="body" idx="1"/>
          </p:nvPr>
        </p:nvPicPr>
        <p:blipFill rotWithShape="1">
          <a:blip r:embed="rId3">
            <a:alphaModFix/>
          </a:blip>
          <a:srcRect l="6666" r="6665"/>
          <a:stretch/>
        </p:blipFill>
        <p:spPr>
          <a:xfrm>
            <a:off x="457200" y="1600200"/>
            <a:ext cx="8229600" cy="4525963"/>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77026" y="274637"/>
            <a:ext cx="6176173"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baseline="0">
                <a:solidFill>
                  <a:schemeClr val="dk1"/>
                </a:solidFill>
                <a:latin typeface="Calibri"/>
                <a:ea typeface="Calibri"/>
                <a:cs typeface="Calibri"/>
                <a:sym typeface="Calibri"/>
              </a:rPr>
              <a:t>Thank you mailing list!</a:t>
            </a:r>
          </a:p>
        </p:txBody>
      </p:sp>
      <p:pic>
        <p:nvPicPr>
          <p:cNvPr id="131" name="Shape 131"/>
          <p:cNvPicPr preferRelativeResize="0">
            <a:picLocks noGrp="1"/>
          </p:cNvPicPr>
          <p:nvPr>
            <p:ph type="body" idx="1"/>
          </p:nvPr>
        </p:nvPicPr>
        <p:blipFill rotWithShape="1">
          <a:blip r:embed="rId3">
            <a:alphaModFix/>
          </a:blip>
          <a:srcRect t="8581" b="8581"/>
          <a:stretch/>
        </p:blipFill>
        <p:spPr>
          <a:xfrm>
            <a:off x="457200" y="1600200"/>
            <a:ext cx="8229600" cy="4525963"/>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3009</Words>
  <Application>Microsoft Macintosh PowerPoint</Application>
  <PresentationFormat>On-screen Show (4:3)</PresentationFormat>
  <Paragraphs>351</Paragraphs>
  <Slides>47</Slides>
  <Notes>47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47</vt:i4>
      </vt:variant>
    </vt:vector>
  </HeadingPairs>
  <TitlesOfParts>
    <vt:vector size="52" baseType="lpstr">
      <vt:lpstr>Calibri</vt:lpstr>
      <vt:lpstr>Arial Black</vt:lpstr>
      <vt:lpstr>Arial</vt:lpstr>
      <vt:lpstr>Office Theme</vt:lpstr>
      <vt:lpstr>Office Theme</vt:lpstr>
      <vt:lpstr>PowerPoint Presentation</vt:lpstr>
      <vt:lpstr>Unfamiliar Texts …</vt:lpstr>
      <vt:lpstr>What do you want?</vt:lpstr>
      <vt:lpstr>We thought we were pretty ‘gangsta’  </vt:lpstr>
      <vt:lpstr>What had we tried????</vt:lpstr>
      <vt:lpstr>This was us …</vt:lpstr>
      <vt:lpstr>Well … this</vt:lpstr>
      <vt:lpstr>Why wasn’t it working?</vt:lpstr>
      <vt:lpstr>Thank you mailing list!</vt:lpstr>
      <vt:lpstr>So … what is the actual standard?</vt:lpstr>
      <vt:lpstr>So … what is the actual standard?</vt:lpstr>
      <vt:lpstr>We were encouraging... </vt:lpstr>
      <vt:lpstr>To teach them how to read we need to teach them how to read</vt:lpstr>
      <vt:lpstr>And developed the following</vt:lpstr>
      <vt:lpstr>What did YOU do with the pressies under the tree?</vt:lpstr>
      <vt:lpstr>Christmas Present Reading</vt:lpstr>
      <vt:lpstr>Again and again on the marker’s report...</vt:lpstr>
      <vt:lpstr>What for??</vt:lpstr>
      <vt:lpstr>Expect Non-fiction / persuasive / prose to ...</vt:lpstr>
      <vt:lpstr>Expect a poem to ....</vt:lpstr>
      <vt:lpstr>Expect fiction /stories/ narrative prose to ...</vt:lpstr>
      <vt:lpstr>A note on Non-fiction</vt:lpstr>
      <vt:lpstr>When we read a new text</vt:lpstr>
      <vt:lpstr>Your Turn ... Search for my Tongue</vt:lpstr>
      <vt:lpstr>PowerPoint Presentation</vt:lpstr>
      <vt:lpstr>PowerPoint Presentation</vt:lpstr>
      <vt:lpstr>PowerPoint Presentation</vt:lpstr>
      <vt:lpstr>The ACTUAL close reading (Use your ‘ise’ for this)</vt:lpstr>
      <vt:lpstr>Reading Skill - Visualise</vt:lpstr>
      <vt:lpstr>A bit more on PSIL</vt:lpstr>
      <vt:lpstr>The bottom line on structure - unfamiliar texts often have big buts and you shoud pay attention to their rear ends</vt:lpstr>
      <vt:lpstr>Have a go at Sonnet 18</vt:lpstr>
      <vt:lpstr>Your Turn</vt:lpstr>
      <vt:lpstr>PowerPoint Presentation</vt:lpstr>
      <vt:lpstr>But wait, there’s more ...</vt:lpstr>
      <vt:lpstr>Integrated Practice</vt:lpstr>
      <vt:lpstr>Chunked Practice</vt:lpstr>
      <vt:lpstr>And ... some CATs, with a strong focus on goal setting</vt:lpstr>
      <vt:lpstr>A note on answers ...</vt:lpstr>
      <vt:lpstr>But wait there’s more</vt:lpstr>
      <vt:lpstr>An example from last Friday</vt:lpstr>
      <vt:lpstr>What do you want?</vt:lpstr>
      <vt:lpstr>What do you want?</vt:lpstr>
      <vt:lpstr>What do you want?</vt:lpstr>
      <vt:lpstr>So ...</vt:lpstr>
      <vt:lpstr>Final Task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Johnson, Amanda</dc:creator>
  <cp:lastModifiedBy>aprice@karamu.school.nz</cp:lastModifiedBy>
  <cp:revision>1</cp:revision>
  <dcterms:modified xsi:type="dcterms:W3CDTF">2015-10-21T23:36:16Z</dcterms:modified>
</cp:coreProperties>
</file>